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5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6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7.xml" ContentType="application/vnd.openxmlformats-officedocument.presentationml.notesSlide+xml"/>
  <Override PartName="/ppt/charts/chart5.xml" ContentType="application/vnd.openxmlformats-officedocument.drawingml.chart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rts/chart6.xml" ContentType="application/vnd.openxmlformats-officedocument.drawingml.chart+xml"/>
  <Override PartName="/ppt/theme/themeOverride1.xml" ContentType="application/vnd.openxmlformats-officedocument.themeOverride+xml"/>
  <Override PartName="/ppt/charts/chart7.xml" ContentType="application/vnd.openxmlformats-officedocument.drawingml.chart+xml"/>
  <Override PartName="/ppt/theme/themeOverride2.xml" ContentType="application/vnd.openxmlformats-officedocument.themeOverride+xml"/>
  <Override PartName="/ppt/charts/chart8.xml" ContentType="application/vnd.openxmlformats-officedocument.drawingml.chart+xml"/>
  <Override PartName="/ppt/theme/themeOverride3.xml" ContentType="application/vnd.openxmlformats-officedocument.themeOverride+xml"/>
  <Override PartName="/ppt/charts/chart9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4.xml" ContentType="application/vnd.openxmlformats-officedocument.themeOverride+xml"/>
  <Override PartName="/ppt/charts/chart10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heme/themeOverride5.xml" ContentType="application/vnd.openxmlformats-officedocument.themeOverride+xml"/>
  <Override PartName="/ppt/charts/chart11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drawings/drawing1.xml" ContentType="application/vnd.openxmlformats-officedocument.drawingml.chartshapes+xml"/>
  <Override PartName="/ppt/charts/chart12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heme/themeOverride6.xml" ContentType="application/vnd.openxmlformats-officedocument.themeOverride+xml"/>
  <Override PartName="/ppt/charts/chart13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4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theme/themeOverride7.xml" ContentType="application/vnd.openxmlformats-officedocument.themeOverride+xml"/>
  <Override PartName="/ppt/charts/chart15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theme/themeOverride8.xml" ContentType="application/vnd.openxmlformats-officedocument.themeOverride+xml"/>
  <Override PartName="/ppt/charts/chart16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theme/themeOverride9.xml" ContentType="application/vnd.openxmlformats-officedocument.themeOverride+xml"/>
  <Override PartName="/ppt/charts/chart17.xml" ContentType="application/vnd.openxmlformats-officedocument.drawingml.chart+xml"/>
  <Override PartName="/ppt/theme/themeOverride10.xml" ContentType="application/vnd.openxmlformats-officedocument.themeOverride+xml"/>
  <Override PartName="/ppt/charts/chart18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theme/themeOverride11.xml" ContentType="application/vnd.openxmlformats-officedocument.themeOverride+xml"/>
  <Override PartName="/ppt/charts/chart19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theme/themeOverride12.xml" ContentType="application/vnd.openxmlformats-officedocument.themeOverride+xml"/>
  <Override PartName="/ppt/charts/chart20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theme/themeOverride13.xml" ContentType="application/vnd.openxmlformats-officedocument.themeOverride+xml"/>
  <Override PartName="/ppt/charts/chart21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theme/themeOverride14.xml" ContentType="application/vnd.openxmlformats-officedocument.themeOverride+xml"/>
  <Override PartName="/ppt/charts/chart22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theme/themeOverride15.xml" ContentType="application/vnd.openxmlformats-officedocument.themeOverride+xml"/>
  <Override PartName="/ppt/charts/chart23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theme/themeOverride16.xml" ContentType="application/vnd.openxmlformats-officedocument.themeOverride+xml"/>
  <Override PartName="/ppt/charts/chart24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theme/themeOverride17.xml" ContentType="application/vnd.openxmlformats-officedocument.themeOverride+xml"/>
  <Override PartName="/ppt/charts/chart25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theme/themeOverride18.xml" ContentType="application/vnd.openxmlformats-officedocument.themeOverride+xml"/>
  <Override PartName="/ppt/charts/chart26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theme/themeOverride19.xml" ContentType="application/vnd.openxmlformats-officedocument.themeOverride+xml"/>
  <Override PartName="/ppt/charts/chart27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theme/themeOverride20.xml" ContentType="application/vnd.openxmlformats-officedocument.themeOverride+xml"/>
  <Override PartName="/ppt/charts/chart28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theme/themeOverride21.xml" ContentType="application/vnd.openxmlformats-officedocument.themeOverride+xml"/>
  <Override PartName="/ppt/charts/chart29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charts/chart30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charts/chart31.xml" ContentType="application/vnd.openxmlformats-officedocument.drawingml.chart+xml"/>
  <Override PartName="/ppt/charts/style26.xml" ContentType="application/vnd.ms-office.chartstyle+xml"/>
  <Override PartName="/ppt/charts/colors26.xml" ContentType="application/vnd.ms-office.chartcolorstyle+xml"/>
  <Override PartName="/ppt/charts/chart32.xml" ContentType="application/vnd.openxmlformats-officedocument.drawingml.chart+xml"/>
  <Override PartName="/ppt/charts/style27.xml" ContentType="application/vnd.ms-office.chartstyle+xml"/>
  <Override PartName="/ppt/charts/colors27.xml" ContentType="application/vnd.ms-office.chartcolorstyle+xml"/>
  <Override PartName="/ppt/charts/chart33.xml" ContentType="application/vnd.openxmlformats-officedocument.drawingml.chart+xml"/>
  <Override PartName="/ppt/charts/style28.xml" ContentType="application/vnd.ms-office.chartstyle+xml"/>
  <Override PartName="/ppt/charts/colors28.xml" ContentType="application/vnd.ms-office.chartcolorstyle+xml"/>
  <Override PartName="/ppt/charts/chart34.xml" ContentType="application/vnd.openxmlformats-officedocument.drawingml.chart+xml"/>
  <Override PartName="/ppt/charts/style29.xml" ContentType="application/vnd.ms-office.chartstyle+xml"/>
  <Override PartName="/ppt/charts/colors29.xml" ContentType="application/vnd.ms-office.chartcolorstyle+xml"/>
  <Override PartName="/ppt/theme/themeOverride22.xml" ContentType="application/vnd.openxmlformats-officedocument.themeOverride+xml"/>
  <Override PartName="/ppt/charts/chart35.xml" ContentType="application/vnd.openxmlformats-officedocument.drawingml.chart+xml"/>
  <Override PartName="/ppt/charts/style30.xml" ContentType="application/vnd.ms-office.chartstyle+xml"/>
  <Override PartName="/ppt/charts/colors30.xml" ContentType="application/vnd.ms-office.chartcolorstyle+xml"/>
  <Override PartName="/ppt/theme/themeOverride23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3"/>
  </p:notesMasterIdLst>
  <p:sldIdLst>
    <p:sldId id="256" r:id="rId2"/>
    <p:sldId id="533" r:id="rId3"/>
    <p:sldId id="513" r:id="rId4"/>
    <p:sldId id="546" r:id="rId5"/>
    <p:sldId id="514" r:id="rId6"/>
    <p:sldId id="529" r:id="rId7"/>
    <p:sldId id="515" r:id="rId8"/>
    <p:sldId id="528" r:id="rId9"/>
    <p:sldId id="534" r:id="rId10"/>
    <p:sldId id="527" r:id="rId11"/>
    <p:sldId id="535" r:id="rId12"/>
    <p:sldId id="536" r:id="rId13"/>
    <p:sldId id="541" r:id="rId14"/>
    <p:sldId id="537" r:id="rId15"/>
    <p:sldId id="538" r:id="rId16"/>
    <p:sldId id="540" r:id="rId17"/>
    <p:sldId id="544" r:id="rId18"/>
    <p:sldId id="516" r:id="rId19"/>
    <p:sldId id="545" r:id="rId20"/>
    <p:sldId id="518" r:id="rId21"/>
    <p:sldId id="520" r:id="rId22"/>
    <p:sldId id="521" r:id="rId23"/>
    <p:sldId id="525" r:id="rId24"/>
    <p:sldId id="511" r:id="rId25"/>
    <p:sldId id="355" r:id="rId26"/>
    <p:sldId id="327" r:id="rId27"/>
    <p:sldId id="481" r:id="rId28"/>
    <p:sldId id="328" r:id="rId29"/>
    <p:sldId id="429" r:id="rId30"/>
    <p:sldId id="488" r:id="rId31"/>
    <p:sldId id="267" r:id="rId32"/>
    <p:sldId id="494" r:id="rId33"/>
    <p:sldId id="376" r:id="rId34"/>
    <p:sldId id="407" r:id="rId35"/>
    <p:sldId id="431" r:id="rId36"/>
    <p:sldId id="432" r:id="rId37"/>
    <p:sldId id="433" r:id="rId38"/>
    <p:sldId id="464" r:id="rId39"/>
    <p:sldId id="434" r:id="rId40"/>
    <p:sldId id="435" r:id="rId41"/>
    <p:sldId id="482" r:id="rId42"/>
    <p:sldId id="483" r:id="rId43"/>
    <p:sldId id="430" r:id="rId44"/>
    <p:sldId id="356" r:id="rId45"/>
    <p:sldId id="334" r:id="rId46"/>
    <p:sldId id="486" r:id="rId47"/>
    <p:sldId id="489" r:id="rId48"/>
    <p:sldId id="268" r:id="rId49"/>
    <p:sldId id="474" r:id="rId50"/>
    <p:sldId id="468" r:id="rId51"/>
    <p:sldId id="469" r:id="rId52"/>
    <p:sldId id="472" r:id="rId53"/>
    <p:sldId id="470" r:id="rId54"/>
    <p:sldId id="471" r:id="rId55"/>
    <p:sldId id="473" r:id="rId56"/>
    <p:sldId id="400" r:id="rId57"/>
    <p:sldId id="465" r:id="rId58"/>
    <p:sldId id="487" r:id="rId59"/>
    <p:sldId id="336" r:id="rId60"/>
    <p:sldId id="466" r:id="rId61"/>
    <p:sldId id="495" r:id="rId62"/>
    <p:sldId id="496" r:id="rId63"/>
    <p:sldId id="497" r:id="rId64"/>
    <p:sldId id="490" r:id="rId65"/>
    <p:sldId id="275" r:id="rId66"/>
    <p:sldId id="357" r:id="rId67"/>
    <p:sldId id="276" r:id="rId68"/>
    <p:sldId id="277" r:id="rId69"/>
    <p:sldId id="338" r:id="rId70"/>
    <p:sldId id="358" r:id="rId71"/>
    <p:sldId id="441" r:id="rId72"/>
    <p:sldId id="442" r:id="rId73"/>
    <p:sldId id="438" r:id="rId74"/>
    <p:sldId id="437" r:id="rId75"/>
    <p:sldId id="339" r:id="rId76"/>
    <p:sldId id="342" r:id="rId77"/>
    <p:sldId id="439" r:id="rId78"/>
    <p:sldId id="440" r:id="rId79"/>
    <p:sldId id="506" r:id="rId80"/>
    <p:sldId id="507" r:id="rId81"/>
    <p:sldId id="508" r:id="rId82"/>
    <p:sldId id="509" r:id="rId83"/>
    <p:sldId id="510" r:id="rId84"/>
    <p:sldId id="491" r:id="rId85"/>
    <p:sldId id="421" r:id="rId86"/>
    <p:sldId id="424" r:id="rId87"/>
    <p:sldId id="492" r:id="rId88"/>
    <p:sldId id="364" r:id="rId89"/>
    <p:sldId id="359" r:id="rId90"/>
    <p:sldId id="493" r:id="rId91"/>
    <p:sldId id="378" r:id="rId92"/>
    <p:sldId id="379" r:id="rId93"/>
    <p:sldId id="380" r:id="rId94"/>
    <p:sldId id="365" r:id="rId95"/>
    <p:sldId id="381" r:id="rId96"/>
    <p:sldId id="368" r:id="rId97"/>
    <p:sldId id="354" r:id="rId98"/>
    <p:sldId id="360" r:id="rId99"/>
    <p:sldId id="401" r:id="rId100"/>
    <p:sldId id="446" r:id="rId101"/>
    <p:sldId id="361" r:id="rId102"/>
    <p:sldId id="347" r:id="rId103"/>
    <p:sldId id="485" r:id="rId104"/>
    <p:sldId id="408" r:id="rId105"/>
    <p:sldId id="366" r:id="rId106"/>
    <p:sldId id="348" r:id="rId107"/>
    <p:sldId id="443" r:id="rId108"/>
    <p:sldId id="444" r:id="rId109"/>
    <p:sldId id="445" r:id="rId110"/>
    <p:sldId id="383" r:id="rId111"/>
    <p:sldId id="498" r:id="rId112"/>
    <p:sldId id="499" r:id="rId113"/>
    <p:sldId id="409" r:id="rId114"/>
    <p:sldId id="413" r:id="rId115"/>
    <p:sldId id="500" r:id="rId116"/>
    <p:sldId id="451" r:id="rId117"/>
    <p:sldId id="530" r:id="rId118"/>
    <p:sldId id="531" r:id="rId119"/>
    <p:sldId id="532" r:id="rId120"/>
    <p:sldId id="458" r:id="rId121"/>
    <p:sldId id="452" r:id="rId122"/>
    <p:sldId id="453" r:id="rId123"/>
    <p:sldId id="411" r:id="rId124"/>
    <p:sldId id="412" r:id="rId125"/>
    <p:sldId id="372" r:id="rId126"/>
    <p:sldId id="396" r:id="rId127"/>
    <p:sldId id="385" r:id="rId128"/>
    <p:sldId id="391" r:id="rId129"/>
    <p:sldId id="394" r:id="rId130"/>
    <p:sldId id="397" r:id="rId131"/>
    <p:sldId id="399" r:id="rId132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édio 2 - Ênfas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Estilo Médio 2 - Ênfase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Estilo Médio 2 - Ênfas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presProps" Target="presProps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viewProps" Target="view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theme" Target="theme/theme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rnaud\Desktop\PALESTRA%20-%20RECIFE%2009.05.2018\DADOS%20CENSIT&#193;RIOS\DADOS%20CENSIT&#193;RIO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rnaud\Desktop\PALESTRA%20-%20RECIFE%2009.05.2018\TAXAS%20DE%20RENDIMENTO\APROVA&#199;&#195;O%20-%20REPROVA&#199;&#195;O%20-%20ABANDONO%20-%20AQUIRAZ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rnaud\Desktop\PALESTRA%20-%20RECIFE%2009.05.2018\TAXAS%20DE%20RENDIMENTO\APROVA&#199;&#195;O%20-%20REPROVA&#199;&#195;O%20-%20ABANDONO%20-%20AQUIRAZ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Arnaud\Desktop\PALESTRA%20-%20RECIFE%2009.05.2018\DISTOR&#199;&#195;O%20IDADE-SERIE\DISTOR&#199;&#195;O%20IDADE-S&#201;RIE%20-%20%20AQUIRAZ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Arnaud\Desktop\PALESTRA%20-%20RECIFE%2009.05.2018\TAXA%20DE%20ESCOLARIZA&#199;&#195;O\TAXA%20DE%20ESCOLARIZA&#199;&#195;O%20BRUTA%20-%20AQUIRAZ.xlsx" TargetMode="Externa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2.xml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3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Worksheet3.xlsx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package" Target="../embeddings/Microsoft_Excel_Worksheet4.xlsx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_AA%20AMUNIC&#205;PIOS%20ESTUDOS%202018\MATR&#205;CULAS%20ED%20INF%20BRASIL\Pasta1.xlsx" TargetMode="External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chartUserShapes" Target="../drawings/drawing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6.xml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package" Target="../embeddings/Microsoft_Excel_Worksheet5.xlsx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_AA%20AMUNIC&#205;PIOS%20ESTUDOS%202018\MATR&#205;CULAS%20ED%20INF%20BRASIL\Pasta1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7.xml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package" Target="../embeddings/Microsoft_Excel_Worksheet6.xlsx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8.xml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package" Target="../embeddings/Microsoft_Excel_Worksheet7.xlsx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9.xml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package" Target="../embeddings/Microsoft_Excel_Worksheet8.xlsx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9.xlsx"/><Relationship Id="rId1" Type="http://schemas.openxmlformats.org/officeDocument/2006/relationships/themeOverride" Target="../theme/themeOverride10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1.xml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package" Target="../embeddings/Microsoft_Excel_Worksheet10.xlsx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2.xml"/><Relationship Id="rId2" Type="http://schemas.microsoft.com/office/2011/relationships/chartColorStyle" Target="colors14.xml"/><Relationship Id="rId1" Type="http://schemas.microsoft.com/office/2011/relationships/chartStyle" Target="style14.xml"/><Relationship Id="rId4" Type="http://schemas.openxmlformats.org/officeDocument/2006/relationships/package" Target="../embeddings/Microsoft_Excel_Worksheet11.xlsx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3.xml"/><Relationship Id="rId2" Type="http://schemas.microsoft.com/office/2011/relationships/chartColorStyle" Target="colors15.xml"/><Relationship Id="rId1" Type="http://schemas.microsoft.com/office/2011/relationships/chartStyle" Target="style15.xml"/><Relationship Id="rId4" Type="http://schemas.openxmlformats.org/officeDocument/2006/relationships/package" Target="../embeddings/Microsoft_Excel_Worksheet12.xlsx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4.xml"/><Relationship Id="rId2" Type="http://schemas.microsoft.com/office/2011/relationships/chartColorStyle" Target="colors16.xml"/><Relationship Id="rId1" Type="http://schemas.microsoft.com/office/2011/relationships/chartStyle" Target="style16.xml"/><Relationship Id="rId4" Type="http://schemas.openxmlformats.org/officeDocument/2006/relationships/package" Target="../embeddings/Microsoft_Excel_Worksheet13.xlsx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5.xml"/><Relationship Id="rId2" Type="http://schemas.microsoft.com/office/2011/relationships/chartColorStyle" Target="colors17.xml"/><Relationship Id="rId1" Type="http://schemas.microsoft.com/office/2011/relationships/chartStyle" Target="style17.xml"/><Relationship Id="rId4" Type="http://schemas.openxmlformats.org/officeDocument/2006/relationships/package" Target="../embeddings/Microsoft_Excel_Worksheet14.xlsx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6.xml"/><Relationship Id="rId2" Type="http://schemas.microsoft.com/office/2011/relationships/chartColorStyle" Target="colors18.xml"/><Relationship Id="rId1" Type="http://schemas.microsoft.com/office/2011/relationships/chartStyle" Target="style18.xml"/><Relationship Id="rId4" Type="http://schemas.openxmlformats.org/officeDocument/2006/relationships/package" Target="../embeddings/Microsoft_Excel_Worksheet15.xlsx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7.xml"/><Relationship Id="rId2" Type="http://schemas.microsoft.com/office/2011/relationships/chartColorStyle" Target="colors19.xml"/><Relationship Id="rId1" Type="http://schemas.microsoft.com/office/2011/relationships/chartStyle" Target="style19.xml"/><Relationship Id="rId4" Type="http://schemas.openxmlformats.org/officeDocument/2006/relationships/package" Target="../embeddings/Microsoft_Excel_Worksheet16.xlsx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8.xml"/><Relationship Id="rId2" Type="http://schemas.microsoft.com/office/2011/relationships/chartColorStyle" Target="colors20.xml"/><Relationship Id="rId1" Type="http://schemas.microsoft.com/office/2011/relationships/chartStyle" Target="style20.xml"/><Relationship Id="rId4" Type="http://schemas.openxmlformats.org/officeDocument/2006/relationships/package" Target="../embeddings/Microsoft_Excel_Worksheet17.xlsx"/></Relationships>
</file>

<file path=ppt/charts/_rels/chart26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9.xml"/><Relationship Id="rId2" Type="http://schemas.microsoft.com/office/2011/relationships/chartColorStyle" Target="colors21.xml"/><Relationship Id="rId1" Type="http://schemas.microsoft.com/office/2011/relationships/chartStyle" Target="style21.xml"/><Relationship Id="rId4" Type="http://schemas.openxmlformats.org/officeDocument/2006/relationships/package" Target="../embeddings/Microsoft_Excel_Worksheet18.xlsx"/></Relationships>
</file>

<file path=ppt/charts/_rels/chart2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0.xml"/><Relationship Id="rId2" Type="http://schemas.microsoft.com/office/2011/relationships/chartColorStyle" Target="colors22.xml"/><Relationship Id="rId1" Type="http://schemas.microsoft.com/office/2011/relationships/chartStyle" Target="style22.xml"/><Relationship Id="rId4" Type="http://schemas.openxmlformats.org/officeDocument/2006/relationships/package" Target="../embeddings/Microsoft_Excel_Worksheet19.xlsx"/></Relationships>
</file>

<file path=ppt/charts/_rels/chart2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1.xml"/><Relationship Id="rId2" Type="http://schemas.microsoft.com/office/2011/relationships/chartColorStyle" Target="colors23.xml"/><Relationship Id="rId1" Type="http://schemas.microsoft.com/office/2011/relationships/chartStyle" Target="style23.xml"/><Relationship Id="rId4" Type="http://schemas.openxmlformats.org/officeDocument/2006/relationships/package" Target="../embeddings/Microsoft_Excel_Worksheet20.xlsx"/></Relationships>
</file>

<file path=ppt/charts/_rels/chart2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_AA%20AMUNIC&#205;PIOS%20ESTUDOS%202018\CEAR&#193;\REDEN&#199;&#195;O\PLANILHAS\SPAECE\ESCALAS%20DE%20PROFICI&#202;NCIAS%20-%202007%20a%202017%20-%20Reden&#231;&#227;o.xlsx" TargetMode="External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3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_AA%20AMUNIC&#205;PIOS%20ESTUDOS%202018\CEAR&#193;\REDEN&#199;&#195;O\PLANILHAS\SPAECE\ESCALAS%20DE%20PROFICI&#202;NCIAS%20-%202007%20a%202017%20-%20Reden&#231;&#227;o.xlsx" TargetMode="External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_rels/chart3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_AA%20AMUNIC&#205;PIOS%20ESTUDOS%202018\CEAR&#193;\REDEN&#199;&#195;O\PLANILHAS\SPAECE\ESCALAS%20DE%20PROFICI&#202;NCIAS%20-%202007%20a%202017%20-%20Reden&#231;&#227;o.xlsx" TargetMode="External"/><Relationship Id="rId2" Type="http://schemas.microsoft.com/office/2011/relationships/chartColorStyle" Target="colors26.xml"/><Relationship Id="rId1" Type="http://schemas.microsoft.com/office/2011/relationships/chartStyle" Target="style26.xml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_AA%20AMUNIC&#205;PIOS%20ESTUDOS%202018\CEAR&#193;\REDEN&#199;&#195;O\PLANILHAS\SPAECE\ESCALAS%20DE%20PROFICI&#202;NCIAS%20-%202007%20a%202017%20-%20Reden&#231;&#227;o.xlsx" TargetMode="External"/><Relationship Id="rId2" Type="http://schemas.microsoft.com/office/2011/relationships/chartColorStyle" Target="colors27.xml"/><Relationship Id="rId1" Type="http://schemas.microsoft.com/office/2011/relationships/chartStyle" Target="style27.xml"/></Relationships>
</file>

<file path=ppt/charts/_rels/chart3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_AA%20AMUNIC&#205;PIOS%20ESTUDOS%202018\CEAR&#193;\REDEN&#199;&#195;O\PLANILHAS\SPAECE\ESCALAS%20DE%20PROFICI&#202;NCIAS%20-%202007%20a%202017%20-%20Reden&#231;&#227;o.xlsx" TargetMode="External"/><Relationship Id="rId2" Type="http://schemas.microsoft.com/office/2011/relationships/chartColorStyle" Target="colors28.xml"/><Relationship Id="rId1" Type="http://schemas.microsoft.com/office/2011/relationships/chartStyle" Target="style28.xml"/></Relationships>
</file>

<file path=ppt/charts/_rels/chart3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2.xml"/><Relationship Id="rId2" Type="http://schemas.microsoft.com/office/2011/relationships/chartColorStyle" Target="colors29.xml"/><Relationship Id="rId1" Type="http://schemas.microsoft.com/office/2011/relationships/chartStyle" Target="style29.xml"/><Relationship Id="rId4" Type="http://schemas.openxmlformats.org/officeDocument/2006/relationships/package" Target="../embeddings/Microsoft_Excel_Worksheet21.xlsx"/></Relationships>
</file>

<file path=ppt/charts/_rels/chart3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3.xml"/><Relationship Id="rId2" Type="http://schemas.microsoft.com/office/2011/relationships/chartColorStyle" Target="colors30.xml"/><Relationship Id="rId1" Type="http://schemas.microsoft.com/office/2011/relationships/chartStyle" Target="style30.xml"/><Relationship Id="rId4" Type="http://schemas.openxmlformats.org/officeDocument/2006/relationships/package" Target="../embeddings/Microsoft_Excel_Worksheet2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8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 dirty="0"/>
              <a:t>TOTAL DE MATRÍCULAS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8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Planilha2!$A$19</c:f>
              <c:strCache>
                <c:ptCount val="1"/>
                <c:pt idx="0">
                  <c:v>MATRÍCULAS</c:v>
                </c:pt>
              </c:strCache>
            </c:strRef>
          </c:tx>
          <c:spPr>
            <a:ln w="34925" cap="rnd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Planilha2!$B$18:$F$18</c:f>
              <c:numCache>
                <c:formatCode>General</c:formatCode>
                <c:ptCount val="5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</c:numCache>
            </c:numRef>
          </c:cat>
          <c:val>
            <c:numRef>
              <c:f>Planilha2!$B$19:$F$19</c:f>
              <c:numCache>
                <c:formatCode>_-* #,##0_-;\-* #,##0_-;_-* "-"??_-;_-@_-</c:formatCode>
                <c:ptCount val="5"/>
                <c:pt idx="0">
                  <c:v>1148604</c:v>
                </c:pt>
                <c:pt idx="1">
                  <c:v>1145399</c:v>
                </c:pt>
                <c:pt idx="2">
                  <c:v>1134194</c:v>
                </c:pt>
                <c:pt idx="3">
                  <c:v>1127911</c:v>
                </c:pt>
                <c:pt idx="4">
                  <c:v>1142977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6D2-440D-AB71-8E844D7A33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69890255"/>
        <c:axId val="668488895"/>
      </c:lineChart>
      <c:catAx>
        <c:axId val="6698902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lt1">
                <a:lumMod val="95000"/>
                <a:alpha val="1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lt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pt-BR"/>
          </a:p>
        </c:txPr>
        <c:crossAx val="668488895"/>
        <c:crosses val="autoZero"/>
        <c:auto val="1"/>
        <c:lblAlgn val="ctr"/>
        <c:lblOffset val="100"/>
        <c:noMultiLvlLbl val="0"/>
      </c:catAx>
      <c:valAx>
        <c:axId val="668488895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_-* #,##0_-;\-* #,##0_-;_-* &quot;-&quot;??_-;_-@_-" sourceLinked="1"/>
        <c:majorTickMark val="none"/>
        <c:minorTickMark val="none"/>
        <c:tickLblPos val="nextTo"/>
        <c:crossAx val="66989025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 sz="2400" b="1">
          <a:effectLst>
            <a:outerShdw blurRad="38100" dist="38100" dir="2700000" algn="tl">
              <a:srgbClr val="000000">
                <a:alpha val="43137"/>
              </a:srgbClr>
            </a:outerShdw>
          </a:effectLst>
        </a:defRPr>
      </a:pPr>
      <a:endParaRPr lang="pt-B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8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pt-BR"/>
              <a:t>TAXAS DE RENDIMENTO - AI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8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'00'!$C$121</c:f>
              <c:strCache>
                <c:ptCount val="1"/>
                <c:pt idx="0">
                  <c:v>2013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'00'!$A$122:$A$124</c:f>
              <c:strCache>
                <c:ptCount val="3"/>
                <c:pt idx="0">
                  <c:v>Aprovação</c:v>
                </c:pt>
                <c:pt idx="1">
                  <c:v>Reprovação</c:v>
                </c:pt>
                <c:pt idx="2">
                  <c:v>Abandono</c:v>
                </c:pt>
              </c:strCache>
            </c:strRef>
          </c:cat>
          <c:val>
            <c:numRef>
              <c:f>'00'!$C$122:$C$124</c:f>
              <c:numCache>
                <c:formatCode>General</c:formatCode>
                <c:ptCount val="3"/>
                <c:pt idx="0">
                  <c:v>87.8</c:v>
                </c:pt>
                <c:pt idx="1">
                  <c:v>10.1</c:v>
                </c:pt>
                <c:pt idx="2">
                  <c:v>2.1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232-4E3A-8291-05F178E3E00E}"/>
            </c:ext>
          </c:extLst>
        </c:ser>
        <c:ser>
          <c:idx val="1"/>
          <c:order val="1"/>
          <c:tx>
            <c:strRef>
              <c:f>'00'!$D$121</c:f>
              <c:strCache>
                <c:ptCount val="1"/>
                <c:pt idx="0">
                  <c:v>2014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'00'!$A$122:$A$124</c:f>
              <c:strCache>
                <c:ptCount val="3"/>
                <c:pt idx="0">
                  <c:v>Aprovação</c:v>
                </c:pt>
                <c:pt idx="1">
                  <c:v>Reprovação</c:v>
                </c:pt>
                <c:pt idx="2">
                  <c:v>Abandono</c:v>
                </c:pt>
              </c:strCache>
            </c:strRef>
          </c:cat>
          <c:val>
            <c:numRef>
              <c:f>'00'!$D$122:$D$124</c:f>
              <c:numCache>
                <c:formatCode>General</c:formatCode>
                <c:ptCount val="3"/>
                <c:pt idx="0">
                  <c:v>87.3</c:v>
                </c:pt>
                <c:pt idx="1">
                  <c:v>10.6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232-4E3A-8291-05F178E3E00E}"/>
            </c:ext>
          </c:extLst>
        </c:ser>
        <c:ser>
          <c:idx val="2"/>
          <c:order val="2"/>
          <c:tx>
            <c:strRef>
              <c:f>'00'!$E$121</c:f>
              <c:strCache>
                <c:ptCount val="1"/>
                <c:pt idx="0">
                  <c:v>2015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'00'!$A$122:$A$124</c:f>
              <c:strCache>
                <c:ptCount val="3"/>
                <c:pt idx="0">
                  <c:v>Aprovação</c:v>
                </c:pt>
                <c:pt idx="1">
                  <c:v>Reprovação</c:v>
                </c:pt>
                <c:pt idx="2">
                  <c:v>Abandono</c:v>
                </c:pt>
              </c:strCache>
            </c:strRef>
          </c:cat>
          <c:val>
            <c:numRef>
              <c:f>'00'!$E$122:$E$124</c:f>
              <c:numCache>
                <c:formatCode>General</c:formatCode>
                <c:ptCount val="3"/>
                <c:pt idx="0">
                  <c:v>88.1</c:v>
                </c:pt>
                <c:pt idx="1">
                  <c:v>10.3</c:v>
                </c:pt>
                <c:pt idx="2">
                  <c:v>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232-4E3A-8291-05F178E3E00E}"/>
            </c:ext>
          </c:extLst>
        </c:ser>
        <c:ser>
          <c:idx val="3"/>
          <c:order val="3"/>
          <c:tx>
            <c:strRef>
              <c:f>'00'!$F$121</c:f>
              <c:strCache>
                <c:ptCount val="1"/>
                <c:pt idx="0">
                  <c:v>2016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'00'!$A$122:$A$124</c:f>
              <c:strCache>
                <c:ptCount val="3"/>
                <c:pt idx="0">
                  <c:v>Aprovação</c:v>
                </c:pt>
                <c:pt idx="1">
                  <c:v>Reprovação</c:v>
                </c:pt>
                <c:pt idx="2">
                  <c:v>Abandono</c:v>
                </c:pt>
              </c:strCache>
            </c:strRef>
          </c:cat>
          <c:val>
            <c:numRef>
              <c:f>'00'!$F$122:$F$124</c:f>
              <c:numCache>
                <c:formatCode>General</c:formatCode>
                <c:ptCount val="3"/>
                <c:pt idx="0">
                  <c:v>88.4</c:v>
                </c:pt>
                <c:pt idx="1">
                  <c:v>10.1</c:v>
                </c:pt>
                <c:pt idx="2">
                  <c:v>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232-4E3A-8291-05F178E3E0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2008590064"/>
        <c:axId val="2005791952"/>
      </c:barChart>
      <c:catAx>
        <c:axId val="2008590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lt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pt-BR"/>
          </a:p>
        </c:txPr>
        <c:crossAx val="2005791952"/>
        <c:crosses val="autoZero"/>
        <c:auto val="1"/>
        <c:lblAlgn val="ctr"/>
        <c:lblOffset val="100"/>
        <c:noMultiLvlLbl val="0"/>
      </c:catAx>
      <c:valAx>
        <c:axId val="200579195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008590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baseline="0">
              <a:solidFill>
                <a:schemeClr val="lt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 sz="2400" b="1">
          <a:effectLst>
            <a:outerShdw blurRad="38100" dist="38100" dir="2700000" algn="tl">
              <a:srgbClr val="000000">
                <a:alpha val="43137"/>
              </a:srgbClr>
            </a:outerShdw>
          </a:effectLst>
        </a:defRPr>
      </a:pPr>
      <a:endParaRPr lang="pt-B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8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pt-BR"/>
              <a:t>TAXAS DE RENDIMENTO - AF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8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'00'!$C$139</c:f>
              <c:strCache>
                <c:ptCount val="1"/>
                <c:pt idx="0">
                  <c:v>2013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'00'!$A$140:$A$142</c:f>
              <c:strCache>
                <c:ptCount val="3"/>
                <c:pt idx="0">
                  <c:v>Aprovação</c:v>
                </c:pt>
                <c:pt idx="1">
                  <c:v>Reprovação</c:v>
                </c:pt>
                <c:pt idx="2">
                  <c:v>Abandono</c:v>
                </c:pt>
              </c:strCache>
            </c:strRef>
          </c:cat>
          <c:val>
            <c:numRef>
              <c:f>'00'!$C$140:$C$142</c:f>
              <c:numCache>
                <c:formatCode>General</c:formatCode>
                <c:ptCount val="3"/>
                <c:pt idx="0">
                  <c:v>76.3</c:v>
                </c:pt>
                <c:pt idx="1">
                  <c:v>16.7</c:v>
                </c:pt>
                <c:pt idx="2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2E0-416E-8414-9AC115F8CC66}"/>
            </c:ext>
          </c:extLst>
        </c:ser>
        <c:ser>
          <c:idx val="1"/>
          <c:order val="1"/>
          <c:tx>
            <c:strRef>
              <c:f>'00'!$D$139</c:f>
              <c:strCache>
                <c:ptCount val="1"/>
                <c:pt idx="0">
                  <c:v>2014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'00'!$A$140:$A$142</c:f>
              <c:strCache>
                <c:ptCount val="3"/>
                <c:pt idx="0">
                  <c:v>Aprovação</c:v>
                </c:pt>
                <c:pt idx="1">
                  <c:v>Reprovação</c:v>
                </c:pt>
                <c:pt idx="2">
                  <c:v>Abandono</c:v>
                </c:pt>
              </c:strCache>
            </c:strRef>
          </c:cat>
          <c:val>
            <c:numRef>
              <c:f>'00'!$D$140:$D$142</c:f>
              <c:numCache>
                <c:formatCode>General</c:formatCode>
                <c:ptCount val="3"/>
                <c:pt idx="0">
                  <c:v>76.2</c:v>
                </c:pt>
                <c:pt idx="1">
                  <c:v>17</c:v>
                </c:pt>
                <c:pt idx="2">
                  <c:v>6.8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2E0-416E-8414-9AC115F8CC66}"/>
            </c:ext>
          </c:extLst>
        </c:ser>
        <c:ser>
          <c:idx val="2"/>
          <c:order val="2"/>
          <c:tx>
            <c:strRef>
              <c:f>'00'!$E$139</c:f>
              <c:strCache>
                <c:ptCount val="1"/>
                <c:pt idx="0">
                  <c:v>2015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'00'!$A$140:$A$142</c:f>
              <c:strCache>
                <c:ptCount val="3"/>
                <c:pt idx="0">
                  <c:v>Aprovação</c:v>
                </c:pt>
                <c:pt idx="1">
                  <c:v>Reprovação</c:v>
                </c:pt>
                <c:pt idx="2">
                  <c:v>Abandono</c:v>
                </c:pt>
              </c:strCache>
            </c:strRef>
          </c:cat>
          <c:val>
            <c:numRef>
              <c:f>'00'!$E$140:$E$142</c:f>
              <c:numCache>
                <c:formatCode>General</c:formatCode>
                <c:ptCount val="3"/>
                <c:pt idx="0">
                  <c:v>78.8</c:v>
                </c:pt>
                <c:pt idx="1">
                  <c:v>15.7</c:v>
                </c:pt>
                <c:pt idx="2" formatCode="0.0">
                  <c:v>5.4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2E0-416E-8414-9AC115F8CC66}"/>
            </c:ext>
          </c:extLst>
        </c:ser>
        <c:ser>
          <c:idx val="3"/>
          <c:order val="3"/>
          <c:tx>
            <c:strRef>
              <c:f>'00'!$F$139</c:f>
              <c:strCache>
                <c:ptCount val="1"/>
                <c:pt idx="0">
                  <c:v>2016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'00'!$A$140:$A$142</c:f>
              <c:strCache>
                <c:ptCount val="3"/>
                <c:pt idx="0">
                  <c:v>Aprovação</c:v>
                </c:pt>
                <c:pt idx="1">
                  <c:v>Reprovação</c:v>
                </c:pt>
                <c:pt idx="2">
                  <c:v>Abandono</c:v>
                </c:pt>
              </c:strCache>
            </c:strRef>
          </c:cat>
          <c:val>
            <c:numRef>
              <c:f>'00'!$F$140:$F$142</c:f>
              <c:numCache>
                <c:formatCode>0.00</c:formatCode>
                <c:ptCount val="3"/>
                <c:pt idx="0" formatCode="General">
                  <c:v>79</c:v>
                </c:pt>
                <c:pt idx="1">
                  <c:v>15.7</c:v>
                </c:pt>
                <c:pt idx="2" formatCode="General">
                  <c:v>5.3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2E0-416E-8414-9AC115F8CC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2008603376"/>
        <c:axId val="2013644544"/>
      </c:barChart>
      <c:catAx>
        <c:axId val="2008603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lt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pt-BR"/>
          </a:p>
        </c:txPr>
        <c:crossAx val="2013644544"/>
        <c:crosses val="autoZero"/>
        <c:auto val="1"/>
        <c:lblAlgn val="ctr"/>
        <c:lblOffset val="100"/>
        <c:noMultiLvlLbl val="0"/>
      </c:catAx>
      <c:valAx>
        <c:axId val="201364454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008603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baseline="0">
              <a:solidFill>
                <a:schemeClr val="lt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 sz="2400" b="1">
          <a:effectLst>
            <a:outerShdw blurRad="38100" dist="38100" dir="2700000" algn="tl">
              <a:srgbClr val="000000">
                <a:alpha val="43137"/>
              </a:srgbClr>
            </a:outerShdw>
          </a:effectLst>
        </a:defRPr>
      </a:pPr>
      <a:endParaRPr lang="pt-B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pt-BR"/>
              <a:t>Distorção Idade-Série (Percentual)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Plan1!$A$81</c:f>
              <c:strCache>
                <c:ptCount val="1"/>
                <c:pt idx="0">
                  <c:v>ANOS INICIAIS</c:v>
                </c:pt>
              </c:strCache>
            </c:strRef>
          </c:tx>
          <c:spPr>
            <a:ln w="34925" cap="rnd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Plan1!$C$79:$F$79</c:f>
              <c:numCache>
                <c:formatCode>General</c:formatCode>
                <c:ptCount val="4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</c:numCache>
            </c:numRef>
          </c:cat>
          <c:val>
            <c:numRef>
              <c:f>Plan1!$C$81:$F$81</c:f>
              <c:numCache>
                <c:formatCode>0.0</c:formatCode>
                <c:ptCount val="4"/>
                <c:pt idx="0">
                  <c:v>24</c:v>
                </c:pt>
                <c:pt idx="1">
                  <c:v>23</c:v>
                </c:pt>
                <c:pt idx="2">
                  <c:v>22</c:v>
                </c:pt>
                <c:pt idx="3">
                  <c:v>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1D2-4B0D-B291-6316CDDB3DD5}"/>
            </c:ext>
          </c:extLst>
        </c:ser>
        <c:ser>
          <c:idx val="1"/>
          <c:order val="1"/>
          <c:tx>
            <c:strRef>
              <c:f>Plan1!$A$82</c:f>
              <c:strCache>
                <c:ptCount val="1"/>
                <c:pt idx="0">
                  <c:v>ANOS FINAIS</c:v>
                </c:pt>
              </c:strCache>
            </c:strRef>
          </c:tx>
          <c:spPr>
            <a:ln w="34925" cap="rnd">
              <a:solidFill>
                <a:schemeClr val="accent2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Plan1!$C$79:$F$79</c:f>
              <c:numCache>
                <c:formatCode>General</c:formatCode>
                <c:ptCount val="4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</c:numCache>
            </c:numRef>
          </c:cat>
          <c:val>
            <c:numRef>
              <c:f>Plan1!$C$82:$F$82</c:f>
              <c:numCache>
                <c:formatCode>0.0</c:formatCode>
                <c:ptCount val="4"/>
                <c:pt idx="0">
                  <c:v>41</c:v>
                </c:pt>
                <c:pt idx="1">
                  <c:v>40</c:v>
                </c:pt>
                <c:pt idx="2">
                  <c:v>39</c:v>
                </c:pt>
                <c:pt idx="3">
                  <c:v>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1D2-4B0D-B291-6316CDDB3DD5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1872843391"/>
        <c:axId val="1876830015"/>
      </c:lineChart>
      <c:catAx>
        <c:axId val="18728433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lt1">
                <a:lumMod val="95000"/>
                <a:alpha val="1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lt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pt-BR"/>
          </a:p>
        </c:txPr>
        <c:crossAx val="1876830015"/>
        <c:crosses val="autoZero"/>
        <c:auto val="1"/>
        <c:lblAlgn val="ctr"/>
        <c:lblOffset val="100"/>
        <c:noMultiLvlLbl val="0"/>
      </c:catAx>
      <c:valAx>
        <c:axId val="18768300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lt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pt-BR"/>
          </a:p>
        </c:txPr>
        <c:crossAx val="187284339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lt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 sz="2000" b="1">
          <a:effectLst>
            <a:outerShdw blurRad="38100" dist="38100" dir="2700000" algn="tl">
              <a:srgbClr val="000000">
                <a:alpha val="43137"/>
              </a:srgbClr>
            </a:outerShdw>
          </a:effectLst>
        </a:defRPr>
      </a:pPr>
      <a:endParaRPr lang="pt-B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en-US"/>
              <a:t>Taxa Escolarização Bruta %</a:t>
            </a:r>
          </a:p>
        </c:rich>
      </c:tx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Plan1!$B$10</c:f>
              <c:strCache>
                <c:ptCount val="1"/>
                <c:pt idx="0">
                  <c:v>Taxa Escolarização %</c:v>
                </c:pt>
              </c:strCache>
            </c:strRef>
          </c:tx>
          <c:explosion val="25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Plan1!$A$11:$A$13</c:f>
              <c:strCache>
                <c:ptCount val="3"/>
                <c:pt idx="0">
                  <c:v>0 a 3 anos</c:v>
                </c:pt>
                <c:pt idx="1">
                  <c:v>4 a 5 anos</c:v>
                </c:pt>
                <c:pt idx="2">
                  <c:v>6 a 14 anos</c:v>
                </c:pt>
              </c:strCache>
            </c:strRef>
          </c:cat>
          <c:val>
            <c:numRef>
              <c:f>Plan1!$B$11:$B$13</c:f>
              <c:numCache>
                <c:formatCode>0.00</c:formatCode>
                <c:ptCount val="3"/>
                <c:pt idx="0">
                  <c:v>10.017707833803863</c:v>
                </c:pt>
                <c:pt idx="1">
                  <c:v>50.321294740468375</c:v>
                </c:pt>
                <c:pt idx="2">
                  <c:v>58.905123516706333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7C-4541-A496-933C3D4FB53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overlay val="0"/>
    </c:legend>
    <c:plotVisOnly val="1"/>
    <c:dispBlanksAs val="gap"/>
    <c:showDLblsOverMax val="0"/>
  </c:chart>
  <c:spPr>
    <a:solidFill>
      <a:schemeClr val="bg2">
        <a:lumMod val="90000"/>
      </a:schemeClr>
    </a:solidFill>
    <a:ln w="15875">
      <a:solidFill>
        <a:schemeClr val="tx1"/>
      </a:solidFill>
    </a:ln>
  </c:spPr>
  <c:txPr>
    <a:bodyPr/>
    <a:lstStyle/>
    <a:p>
      <a:pPr>
        <a:defRPr sz="1800" b="1">
          <a:effectLst>
            <a:outerShdw blurRad="38100" dist="38100" dir="2700000" algn="tl">
              <a:srgbClr val="000000">
                <a:alpha val="43137"/>
              </a:srgbClr>
            </a:outerShdw>
          </a:effectLst>
        </a:defRPr>
      </a:pPr>
      <a:endParaRPr lang="pt-BR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F79646">
                <a:lumMod val="75000"/>
              </a:srgbClr>
            </a:solidFill>
          </c:spPr>
          <c:invertIfNegative val="0"/>
          <c:dLbls>
            <c:spPr>
              <a:solidFill>
                <a:schemeClr val="accent5">
                  <a:lumMod val="60000"/>
                  <a:lumOff val="40000"/>
                </a:schemeClr>
              </a:solidFill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 b="1"/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trendline>
            <c:trendlineType val="linear"/>
            <c:dispRSqr val="0"/>
            <c:dispEq val="0"/>
          </c:trendline>
          <c:val>
            <c:numRef>
              <c:f>Plan1!$B$1:$H$1</c:f>
              <c:numCache>
                <c:formatCode>General</c:formatCode>
                <c:ptCount val="7"/>
                <c:pt idx="0">
                  <c:v>1991</c:v>
                </c:pt>
                <c:pt idx="1">
                  <c:v>2000</c:v>
                </c:pt>
                <c:pt idx="2">
                  <c:v>2010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6D8-4FFD-B480-805EA0150C2A}"/>
            </c:ext>
          </c:extLst>
        </c:ser>
        <c:ser>
          <c:idx val="1"/>
          <c:order val="1"/>
          <c:invertIfNegative val="0"/>
          <c:dLbls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3200" b="1"/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trendline>
            <c:trendlineType val="poly"/>
            <c:order val="2"/>
            <c:dispRSqr val="0"/>
            <c:dispEq val="0"/>
          </c:trendline>
          <c:val>
            <c:numRef>
              <c:f>Plan1!$B$2:$H$2</c:f>
              <c:numCache>
                <c:formatCode>#,##0</c:formatCode>
                <c:ptCount val="7"/>
                <c:pt idx="0">
                  <c:v>22757</c:v>
                </c:pt>
                <c:pt idx="1">
                  <c:v>24993</c:v>
                </c:pt>
                <c:pt idx="2">
                  <c:v>26415</c:v>
                </c:pt>
                <c:pt idx="3">
                  <c:v>27182</c:v>
                </c:pt>
                <c:pt idx="4">
                  <c:v>27272</c:v>
                </c:pt>
                <c:pt idx="5">
                  <c:v>27358</c:v>
                </c:pt>
                <c:pt idx="6">
                  <c:v>27441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6D8-4FFD-B480-805EA0150C2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18086271"/>
        <c:axId val="1"/>
      </c:barChart>
      <c:catAx>
        <c:axId val="318086271"/>
        <c:scaling>
          <c:orientation val="minMax"/>
        </c:scaling>
        <c:delete val="1"/>
        <c:axPos val="b"/>
        <c:majorTickMark val="out"/>
        <c:minorTickMark val="none"/>
        <c:tickLblPos val="nextTo"/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318086271"/>
        <c:crosses val="autoZero"/>
        <c:crossBetween val="between"/>
      </c:valAx>
    </c:plotArea>
    <c:plotVisOnly val="1"/>
    <c:dispBlanksAs val="gap"/>
    <c:showDLblsOverMax val="0"/>
  </c:chart>
  <c:spPr>
    <a:solidFill>
      <a:srgbClr val="EEECE1">
        <a:lumMod val="75000"/>
      </a:srgbClr>
    </a:solidFill>
  </c:sp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4F81BD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ysClr val="windowText" lastClr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Plan1!$A$8:$A$14</c:f>
              <c:strCache>
                <c:ptCount val="7"/>
                <c:pt idx="0">
                  <c:v>0 a 3 anos</c:v>
                </c:pt>
                <c:pt idx="1">
                  <c:v>4 e 5 anos</c:v>
                </c:pt>
                <c:pt idx="2">
                  <c:v>6 a 14 anos</c:v>
                </c:pt>
                <c:pt idx="3">
                  <c:v>15 a 17 anos</c:v>
                </c:pt>
                <c:pt idx="4">
                  <c:v>18 a 24 anos</c:v>
                </c:pt>
                <c:pt idx="5">
                  <c:v>25 a 34 anos</c:v>
                </c:pt>
                <c:pt idx="6">
                  <c:v>35 anos ou mais</c:v>
                </c:pt>
              </c:strCache>
            </c:strRef>
          </c:cat>
          <c:val>
            <c:numRef>
              <c:f>Plan1!$B$8:$B$14</c:f>
              <c:numCache>
                <c:formatCode>#,##0</c:formatCode>
                <c:ptCount val="7"/>
                <c:pt idx="0">
                  <c:v>2271</c:v>
                </c:pt>
                <c:pt idx="1">
                  <c:v>1131</c:v>
                </c:pt>
                <c:pt idx="2">
                  <c:v>5225</c:v>
                </c:pt>
                <c:pt idx="3">
                  <c:v>1769</c:v>
                </c:pt>
                <c:pt idx="4">
                  <c:v>3286</c:v>
                </c:pt>
                <c:pt idx="5">
                  <c:v>3463</c:v>
                </c:pt>
                <c:pt idx="6">
                  <c:v>7850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3A4-4ABF-828F-C764ED732CBC}"/>
            </c:ext>
          </c:extLst>
        </c:ser>
        <c:ser>
          <c:idx val="1"/>
          <c:order val="1"/>
          <c:spPr>
            <a:solidFill>
              <a:srgbClr val="C0504D"/>
            </a:solidFill>
            <a:ln w="25400">
              <a:noFill/>
            </a:ln>
          </c:spPr>
          <c:invertIfNegative val="0"/>
          <c:dLbls>
            <c:spPr>
              <a:noFill/>
              <a:ln w="25400">
                <a:noFill/>
              </a:ln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ysClr val="windowText" lastClr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Plan1!$A$8:$A$14</c:f>
              <c:strCache>
                <c:ptCount val="7"/>
                <c:pt idx="0">
                  <c:v>0 a 3 anos</c:v>
                </c:pt>
                <c:pt idx="1">
                  <c:v>4 e 5 anos</c:v>
                </c:pt>
                <c:pt idx="2">
                  <c:v>6 a 14 anos</c:v>
                </c:pt>
                <c:pt idx="3">
                  <c:v>15 a 17 anos</c:v>
                </c:pt>
                <c:pt idx="4">
                  <c:v>18 a 24 anos</c:v>
                </c:pt>
                <c:pt idx="5">
                  <c:v>25 a 34 anos</c:v>
                </c:pt>
                <c:pt idx="6">
                  <c:v>35 anos ou mais</c:v>
                </c:pt>
              </c:strCache>
            </c:strRef>
          </c:cat>
          <c:val>
            <c:numRef>
              <c:f>Plan1!$C$8:$C$14</c:f>
              <c:numCache>
                <c:formatCode>#,##0</c:formatCode>
                <c:ptCount val="7"/>
                <c:pt idx="0">
                  <c:v>1719</c:v>
                </c:pt>
                <c:pt idx="1">
                  <c:v>881</c:v>
                </c:pt>
                <c:pt idx="2">
                  <c:v>4620</c:v>
                </c:pt>
                <c:pt idx="3">
                  <c:v>1707</c:v>
                </c:pt>
                <c:pt idx="4">
                  <c:v>3346</c:v>
                </c:pt>
                <c:pt idx="5">
                  <c:v>4016</c:v>
                </c:pt>
                <c:pt idx="6">
                  <c:v>10126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3A4-4ABF-828F-C764ED732C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8092927"/>
        <c:axId val="1"/>
      </c:barChart>
      <c:catAx>
        <c:axId val="3180929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pt-BR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</c:scaling>
        <c:delete val="1"/>
        <c:axPos val="l"/>
        <c:numFmt formatCode="#,##0" sourceLinked="1"/>
        <c:majorTickMark val="out"/>
        <c:minorTickMark val="none"/>
        <c:tickLblPos val="nextTo"/>
        <c:crossAx val="318092927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pt-BR"/>
    </a:p>
  </c:tx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Plan1!$C$65</c:f>
              <c:strCache>
                <c:ptCount val="1"/>
                <c:pt idx="0">
                  <c:v>ANO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 b="1"/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Plan1!$C$66:$C$71</c:f>
              <c:numCache>
                <c:formatCode>General</c:formatCode>
                <c:ptCount val="6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8C-4A02-AEC5-AEAD688E6D5A}"/>
            </c:ext>
          </c:extLst>
        </c:ser>
        <c:ser>
          <c:idx val="1"/>
          <c:order val="1"/>
          <c:tx>
            <c:strRef>
              <c:f>Plan1!$D$65</c:f>
              <c:strCache>
                <c:ptCount val="1"/>
                <c:pt idx="0">
                  <c:v>MATRÍCULAS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3200" b="1"/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trendline>
            <c:trendlineType val="linear"/>
            <c:dispRSqr val="0"/>
            <c:dispEq val="0"/>
          </c:trendline>
          <c:val>
            <c:numRef>
              <c:f>Plan1!$D$66:$D$71</c:f>
              <c:numCache>
                <c:formatCode>#,##0</c:formatCode>
                <c:ptCount val="6"/>
                <c:pt idx="0">
                  <c:v>6008</c:v>
                </c:pt>
                <c:pt idx="1">
                  <c:v>5874</c:v>
                </c:pt>
                <c:pt idx="2">
                  <c:v>5553</c:v>
                </c:pt>
                <c:pt idx="3">
                  <c:v>5336</c:v>
                </c:pt>
                <c:pt idx="4">
                  <c:v>5173</c:v>
                </c:pt>
                <c:pt idx="5">
                  <c:v>4925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58C-4A02-AEC5-AEAD688E6D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78119424"/>
        <c:axId val="58226880"/>
      </c:barChart>
      <c:catAx>
        <c:axId val="78119424"/>
        <c:scaling>
          <c:orientation val="minMax"/>
        </c:scaling>
        <c:delete val="1"/>
        <c:axPos val="b"/>
        <c:majorTickMark val="out"/>
        <c:minorTickMark val="none"/>
        <c:tickLblPos val="nextTo"/>
        <c:crossAx val="58226880"/>
        <c:crosses val="autoZero"/>
        <c:auto val="1"/>
        <c:lblAlgn val="ctr"/>
        <c:lblOffset val="100"/>
        <c:noMultiLvlLbl val="0"/>
      </c:catAx>
      <c:valAx>
        <c:axId val="5822688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78119424"/>
        <c:crosses val="autoZero"/>
        <c:crossBetween val="between"/>
      </c:valAx>
      <c:spPr>
        <a:solidFill>
          <a:schemeClr val="bg2">
            <a:lumMod val="90000"/>
          </a:schemeClr>
        </a:solidFill>
      </c:spPr>
    </c:plotArea>
    <c:plotVisOnly val="1"/>
    <c:dispBlanksAs val="gap"/>
    <c:showDLblsOverMax val="0"/>
  </c:chart>
  <c:spPr>
    <a:solidFill>
      <a:schemeClr val="bg2">
        <a:lumMod val="90000"/>
      </a:schemeClr>
    </a:solidFill>
  </c:spPr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3200" b="1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sz="3200"/>
              <a:t>MATRÍCULAS DA EDUCAÇÃO INFANTIL - BRASIL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1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'TOTAL MATRÍCULAS'!$B$4</c:f>
              <c:strCache>
                <c:ptCount val="1"/>
                <c:pt idx="0">
                  <c:v>Nº ALUNO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ysClr val="windowText" lastClr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'TOTAL MATRÍCULAS'!$A$5:$A$10</c:f>
              <c:numCache>
                <c:formatCode>General</c:formatCode>
                <c:ptCount val="6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</c:numCache>
            </c:numRef>
          </c:cat>
          <c:val>
            <c:numRef>
              <c:f>'TOTAL MATRÍCULAS'!$B$5:$B$10</c:f>
              <c:numCache>
                <c:formatCode>#,##0</c:formatCode>
                <c:ptCount val="6"/>
                <c:pt idx="0">
                  <c:v>5190791</c:v>
                </c:pt>
                <c:pt idx="1">
                  <c:v>5374449</c:v>
                </c:pt>
                <c:pt idx="2">
                  <c:v>5533801</c:v>
                </c:pt>
                <c:pt idx="3">
                  <c:v>5622402</c:v>
                </c:pt>
                <c:pt idx="4">
                  <c:v>5892582</c:v>
                </c:pt>
                <c:pt idx="5">
                  <c:v>6142865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7BB-46CC-A231-63E24A3962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940982032"/>
        <c:axId val="878307792"/>
      </c:lineChart>
      <c:catAx>
        <c:axId val="9409820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878307792"/>
        <c:crosses val="autoZero"/>
        <c:auto val="1"/>
        <c:lblAlgn val="ctr"/>
        <c:lblOffset val="100"/>
        <c:noMultiLvlLbl val="0"/>
      </c:catAx>
      <c:valAx>
        <c:axId val="878307792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940982032"/>
        <c:crosses val="autoZero"/>
        <c:crossBetween val="between"/>
      </c:valAx>
      <c:spPr>
        <a:solidFill>
          <a:srgbClr val="FFC000">
            <a:lumMod val="40000"/>
            <a:lumOff val="60000"/>
          </a:srgbClr>
        </a:solidFill>
        <a:ln>
          <a:noFill/>
        </a:ln>
        <a:effectLst/>
      </c:spPr>
    </c:plotArea>
    <c:plotVisOnly val="1"/>
    <c:dispBlanksAs val="gap"/>
    <c:showDLblsOverMax val="0"/>
  </c:chart>
  <c:spPr>
    <a:solidFill>
      <a:schemeClr val="accent5">
        <a:lumMod val="20000"/>
        <a:lumOff val="80000"/>
      </a:schemeClr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b="1">
          <a:solidFill>
            <a:sysClr val="windowText" lastClr="000000"/>
          </a:solidFill>
        </a:defRPr>
      </a:pPr>
      <a:endParaRPr lang="pt-BR"/>
    </a:p>
  </c:txPr>
  <c:externalData r:id="rId4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880" b="1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pt-BR"/>
              <a:t>EVOLUÇÃO - MATR. ED. INFANTIL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80" b="1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'TOTAL MATRÍCULAS'!$B$22</c:f>
              <c:strCache>
                <c:ptCount val="1"/>
                <c:pt idx="0">
                  <c:v>TOTAL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solidFill>
                <a:srgbClr val="4472C4">
                  <a:lumMod val="20000"/>
                  <a:lumOff val="80000"/>
                </a:srgb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ysClr val="windowText" lastClr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'TOTAL MATRÍCULAS'!$A$23:$A$28</c:f>
              <c:numCache>
                <c:formatCode>General</c:formatCode>
                <c:ptCount val="6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</c:numCache>
            </c:numRef>
          </c:cat>
          <c:val>
            <c:numRef>
              <c:f>'TOTAL MATRÍCULAS'!$B$23:$B$28</c:f>
              <c:numCache>
                <c:formatCode>#,##0</c:formatCode>
                <c:ptCount val="6"/>
                <c:pt idx="0">
                  <c:v>5190791</c:v>
                </c:pt>
                <c:pt idx="1">
                  <c:v>5374449</c:v>
                </c:pt>
                <c:pt idx="2">
                  <c:v>5533801</c:v>
                </c:pt>
                <c:pt idx="3">
                  <c:v>5622402</c:v>
                </c:pt>
                <c:pt idx="4">
                  <c:v>5892582</c:v>
                </c:pt>
                <c:pt idx="5">
                  <c:v>6142865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D3B-430A-8BC1-7F735CFB0494}"/>
            </c:ext>
          </c:extLst>
        </c:ser>
        <c:ser>
          <c:idx val="1"/>
          <c:order val="1"/>
          <c:tx>
            <c:strRef>
              <c:f>'TOTAL MATRÍCULAS'!$C$22</c:f>
              <c:strCache>
                <c:ptCount val="1"/>
                <c:pt idx="0">
                  <c:v>CRECHE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spPr>
              <a:solidFill>
                <a:srgbClr val="70AD47">
                  <a:lumMod val="40000"/>
                  <a:lumOff val="60000"/>
                </a:srgb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'TOTAL MATRÍCULAS'!$A$23:$A$28</c:f>
              <c:numCache>
                <c:formatCode>General</c:formatCode>
                <c:ptCount val="6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</c:numCache>
            </c:numRef>
          </c:cat>
          <c:val>
            <c:numRef>
              <c:f>'TOTAL MATRÍCULAS'!$C$23:$C$28</c:f>
              <c:numCache>
                <c:formatCode>#,##0</c:formatCode>
                <c:ptCount val="6"/>
                <c:pt idx="0">
                  <c:v>1610420</c:v>
                </c:pt>
                <c:pt idx="1">
                  <c:v>1730311</c:v>
                </c:pt>
                <c:pt idx="2">
                  <c:v>1829574</c:v>
                </c:pt>
                <c:pt idx="3">
                  <c:v>1935999</c:v>
                </c:pt>
                <c:pt idx="4">
                  <c:v>2080936</c:v>
                </c:pt>
                <c:pt idx="5">
                  <c:v>2224710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D3B-430A-8BC1-7F735CFB0494}"/>
            </c:ext>
          </c:extLst>
        </c:ser>
        <c:ser>
          <c:idx val="2"/>
          <c:order val="2"/>
          <c:tx>
            <c:strRef>
              <c:f>'TOTAL MATRÍCULAS'!$D$22</c:f>
              <c:strCache>
                <c:ptCount val="1"/>
                <c:pt idx="0">
                  <c:v>PRÉ-ESCOLA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spPr>
              <a:solidFill>
                <a:srgbClr val="ED7D31">
                  <a:lumMod val="60000"/>
                  <a:lumOff val="40000"/>
                </a:srgbClr>
              </a:solidFill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'TOTAL MATRÍCULAS'!$A$23:$A$28</c:f>
              <c:numCache>
                <c:formatCode>General</c:formatCode>
                <c:ptCount val="6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</c:numCache>
            </c:numRef>
          </c:cat>
          <c:val>
            <c:numRef>
              <c:f>'TOTAL MATRÍCULAS'!$D$23:$D$28</c:f>
              <c:numCache>
                <c:formatCode>#,##0</c:formatCode>
                <c:ptCount val="6"/>
                <c:pt idx="0">
                  <c:v>3580371</c:v>
                </c:pt>
                <c:pt idx="1">
                  <c:v>3644138</c:v>
                </c:pt>
                <c:pt idx="2">
                  <c:v>3704227</c:v>
                </c:pt>
                <c:pt idx="3">
                  <c:v>3686403</c:v>
                </c:pt>
                <c:pt idx="4">
                  <c:v>3811646</c:v>
                </c:pt>
                <c:pt idx="5">
                  <c:v>3918155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D3B-430A-8BC1-7F735CFB04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22857120"/>
        <c:axId val="1050072128"/>
      </c:lineChart>
      <c:catAx>
        <c:axId val="622857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050072128"/>
        <c:crosses val="autoZero"/>
        <c:auto val="1"/>
        <c:lblAlgn val="ctr"/>
        <c:lblOffset val="100"/>
        <c:noMultiLvlLbl val="0"/>
      </c:catAx>
      <c:valAx>
        <c:axId val="1050072128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622857120"/>
        <c:crosses val="autoZero"/>
        <c:crossBetween val="between"/>
      </c:valAx>
      <c:spPr>
        <a:solidFill>
          <a:schemeClr val="accent4">
            <a:lumMod val="40000"/>
            <a:lumOff val="60000"/>
          </a:schemeClr>
        </a:solidFill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400" b="1">
          <a:solidFill>
            <a:sysClr val="windowText" lastClr="000000"/>
          </a:solidFill>
        </a:defRPr>
      </a:pPr>
      <a:endParaRPr lang="pt-BR"/>
    </a:p>
  </c:txPr>
  <c:externalData r:id="rId4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600" b="1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sz="3600" dirty="0"/>
              <a:t>EVOLUÇÃO ALUNOS CRECHE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600" b="1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CRECHE!$B$4</c:f>
              <c:strCache>
                <c:ptCount val="1"/>
                <c:pt idx="0">
                  <c:v>Nº ALUNO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800" b="1" i="0" u="none" strike="noStrike" kern="1200" baseline="0">
                    <a:solidFill>
                      <a:sysClr val="windowText" lastClr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CRECHE!$A$5:$A$10</c:f>
              <c:numCache>
                <c:formatCode>General</c:formatCode>
                <c:ptCount val="6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</c:numCache>
            </c:numRef>
          </c:cat>
          <c:val>
            <c:numRef>
              <c:f>CRECHE!$B$5:$B$10</c:f>
              <c:numCache>
                <c:formatCode>#,##0</c:formatCode>
                <c:ptCount val="6"/>
                <c:pt idx="0">
                  <c:v>1610420</c:v>
                </c:pt>
                <c:pt idx="1">
                  <c:v>1730311</c:v>
                </c:pt>
                <c:pt idx="2">
                  <c:v>1829574</c:v>
                </c:pt>
                <c:pt idx="3">
                  <c:v>1935999</c:v>
                </c:pt>
                <c:pt idx="4">
                  <c:v>2080936</c:v>
                </c:pt>
                <c:pt idx="5">
                  <c:v>2224710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FC4-44EB-BFD9-344B03D2D7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940981616"/>
        <c:axId val="1049668096"/>
      </c:lineChart>
      <c:catAx>
        <c:axId val="940981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049668096"/>
        <c:crosses val="autoZero"/>
        <c:auto val="1"/>
        <c:lblAlgn val="ctr"/>
        <c:lblOffset val="100"/>
        <c:noMultiLvlLbl val="0"/>
      </c:catAx>
      <c:valAx>
        <c:axId val="1049668096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940981616"/>
        <c:crosses val="autoZero"/>
        <c:crossBetween val="between"/>
      </c:valAx>
      <c:spPr>
        <a:solidFill>
          <a:schemeClr val="accent4">
            <a:lumMod val="40000"/>
            <a:lumOff val="60000"/>
          </a:schemeClr>
        </a:solidFill>
        <a:ln>
          <a:noFill/>
        </a:ln>
        <a:effectLst/>
      </c:spPr>
    </c:plotArea>
    <c:plotVisOnly val="1"/>
    <c:dispBlanksAs val="gap"/>
    <c:showDLblsOverMax val="0"/>
  </c:chart>
  <c:spPr>
    <a:solidFill>
      <a:schemeClr val="accent5">
        <a:lumMod val="20000"/>
        <a:lumOff val="80000"/>
      </a:schemeClr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b="1">
          <a:solidFill>
            <a:sysClr val="windowText" lastClr="000000"/>
          </a:solidFill>
        </a:defRPr>
      </a:pPr>
      <a:endParaRPr lang="pt-BR"/>
    </a:p>
  </c:txPr>
  <c:externalData r:id="rId3">
    <c:autoUpdate val="0"/>
  </c:externalData>
  <c:userShapes r:id="rId4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1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pt-BR" sz="2800"/>
              <a:t>EVOLUÇÃO ALUNOS PRÉ-ESCOLA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1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'PRÉ-ESCOLA'!$B$4</c:f>
              <c:strCache>
                <c:ptCount val="1"/>
                <c:pt idx="0">
                  <c:v>Nº ALUNO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8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'PRÉ-ESCOLA'!$A$5:$A$10</c:f>
              <c:numCache>
                <c:formatCode>General</c:formatCode>
                <c:ptCount val="6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</c:numCache>
            </c:numRef>
          </c:cat>
          <c:val>
            <c:numRef>
              <c:f>'PRÉ-ESCOLA'!$B$5:$B$10</c:f>
              <c:numCache>
                <c:formatCode>#,##0</c:formatCode>
                <c:ptCount val="6"/>
                <c:pt idx="0">
                  <c:v>3580371</c:v>
                </c:pt>
                <c:pt idx="1">
                  <c:v>3644138</c:v>
                </c:pt>
                <c:pt idx="2">
                  <c:v>3704227</c:v>
                </c:pt>
                <c:pt idx="3">
                  <c:v>3686403</c:v>
                </c:pt>
                <c:pt idx="4">
                  <c:v>3811646</c:v>
                </c:pt>
                <c:pt idx="5">
                  <c:v>3918155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031-4B8E-9839-3844C3EB3C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940981616"/>
        <c:axId val="1049670256"/>
      </c:lineChart>
      <c:catAx>
        <c:axId val="940981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2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049670256"/>
        <c:crosses val="autoZero"/>
        <c:auto val="1"/>
        <c:lblAlgn val="ctr"/>
        <c:lblOffset val="100"/>
        <c:noMultiLvlLbl val="0"/>
      </c:catAx>
      <c:valAx>
        <c:axId val="1049670256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940981616"/>
        <c:crosses val="autoZero"/>
        <c:crossBetween val="between"/>
      </c:valAx>
      <c:spPr>
        <a:solidFill>
          <a:schemeClr val="accent4">
            <a:lumMod val="40000"/>
            <a:lumOff val="60000"/>
          </a:schemeClr>
        </a:solidFill>
        <a:ln>
          <a:noFill/>
        </a:ln>
        <a:effectLst/>
      </c:spPr>
    </c:plotArea>
    <c:plotVisOnly val="1"/>
    <c:dispBlanksAs val="gap"/>
    <c:showDLblsOverMax val="0"/>
  </c:chart>
  <c:spPr>
    <a:solidFill>
      <a:schemeClr val="accent5">
        <a:lumMod val="20000"/>
        <a:lumOff val="80000"/>
      </a:schemeClr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 b="1">
          <a:solidFill>
            <a:sysClr val="windowText" lastClr="000000"/>
          </a:solidFill>
        </a:defRPr>
      </a:pPr>
      <a:endParaRPr lang="pt-BR"/>
    </a:p>
  </c:txPr>
  <c:externalData r:id="rId4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80" b="1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CRECHE – REGULAR/INTEGRAL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80" b="1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'CRECHE - REG INT'!$B$2</c:f>
              <c:strCache>
                <c:ptCount val="1"/>
                <c:pt idx="0">
                  <c:v>REGULAR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ysClr val="windowText" lastClr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'CRECHE - REG INT'!$A$3:$A$8</c:f>
              <c:numCache>
                <c:formatCode>General</c:formatCode>
                <c:ptCount val="6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</c:numCache>
            </c:numRef>
          </c:cat>
          <c:val>
            <c:numRef>
              <c:f>'CRECHE - REG INT'!$B$3:$B$8</c:f>
              <c:numCache>
                <c:formatCode>#,##0</c:formatCode>
                <c:ptCount val="6"/>
                <c:pt idx="0">
                  <c:v>588237</c:v>
                </c:pt>
                <c:pt idx="1">
                  <c:v>631828</c:v>
                </c:pt>
                <c:pt idx="2">
                  <c:v>672338</c:v>
                </c:pt>
                <c:pt idx="3">
                  <c:v>725163</c:v>
                </c:pt>
                <c:pt idx="4">
                  <c:v>810108</c:v>
                </c:pt>
                <c:pt idx="5">
                  <c:v>879624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915-45E3-99F4-D25F68395F72}"/>
            </c:ext>
          </c:extLst>
        </c:ser>
        <c:ser>
          <c:idx val="1"/>
          <c:order val="1"/>
          <c:tx>
            <c:strRef>
              <c:f>'CRECHE - REG INT'!$C$2</c:f>
              <c:strCache>
                <c:ptCount val="1"/>
                <c:pt idx="0">
                  <c:v>INTEGRAL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ysClr val="windowText" lastClr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'CRECHE - REG INT'!$A$3:$A$8</c:f>
              <c:numCache>
                <c:formatCode>General</c:formatCode>
                <c:ptCount val="6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</c:numCache>
            </c:numRef>
          </c:cat>
          <c:val>
            <c:numRef>
              <c:f>'CRECHE - REG INT'!$C$3:$C$8</c:f>
              <c:numCache>
                <c:formatCode>#,##0</c:formatCode>
                <c:ptCount val="6"/>
                <c:pt idx="0">
                  <c:v>1022183</c:v>
                </c:pt>
                <c:pt idx="1">
                  <c:v>1098483</c:v>
                </c:pt>
                <c:pt idx="2">
                  <c:v>1157236</c:v>
                </c:pt>
                <c:pt idx="3">
                  <c:v>1210836</c:v>
                </c:pt>
                <c:pt idx="4">
                  <c:v>1270828</c:v>
                </c:pt>
                <c:pt idx="5">
                  <c:v>1345086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915-45E3-99F4-D25F68395F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945710592"/>
        <c:axId val="832576624"/>
      </c:lineChart>
      <c:catAx>
        <c:axId val="945710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pt-BR"/>
          </a:p>
        </c:txPr>
        <c:crossAx val="832576624"/>
        <c:crosses val="autoZero"/>
        <c:auto val="1"/>
        <c:lblAlgn val="ctr"/>
        <c:lblOffset val="100"/>
        <c:noMultiLvlLbl val="0"/>
      </c:catAx>
      <c:valAx>
        <c:axId val="832576624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945710592"/>
        <c:crosses val="autoZero"/>
        <c:crossBetween val="between"/>
      </c:valAx>
      <c:spPr>
        <a:solidFill>
          <a:schemeClr val="accent4">
            <a:lumMod val="40000"/>
            <a:lumOff val="60000"/>
          </a:schemeClr>
        </a:solidFill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400" b="1" u="none">
          <a:solidFill>
            <a:sysClr val="windowText" lastClr="000000"/>
          </a:solidFill>
        </a:defRPr>
      </a:pPr>
      <a:endParaRPr lang="pt-BR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880" b="1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CRECHE - REGULAR/INTEGRAL - RELAÇÃO PERCENTUAL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80" b="1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'CRECHE - REG INT'!$B$10</c:f>
              <c:strCache>
                <c:ptCount val="1"/>
                <c:pt idx="0">
                  <c:v>REGULAR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3200" b="1" i="0" u="none" strike="noStrike" kern="1200" baseline="0">
                    <a:solidFill>
                      <a:sysClr val="windowText" lastClr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'CRECHE - REG INT'!$A$11:$A$16</c:f>
              <c:numCache>
                <c:formatCode>General</c:formatCode>
                <c:ptCount val="6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</c:numCache>
            </c:numRef>
          </c:cat>
          <c:val>
            <c:numRef>
              <c:f>'CRECHE - REG INT'!$B$11:$B$16</c:f>
              <c:numCache>
                <c:formatCode>#,##0</c:formatCode>
                <c:ptCount val="6"/>
                <c:pt idx="0">
                  <c:v>36.526930862756302</c:v>
                </c:pt>
                <c:pt idx="1">
                  <c:v>36.515285402450772</c:v>
                </c:pt>
                <c:pt idx="2">
                  <c:v>36.748335951429134</c:v>
                </c:pt>
                <c:pt idx="3">
                  <c:v>37.456785876438985</c:v>
                </c:pt>
                <c:pt idx="4">
                  <c:v>38.929981508321255</c:v>
                </c:pt>
                <c:pt idx="5">
                  <c:v>39.538816295157574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127-47BA-9281-8D54942C2DAB}"/>
            </c:ext>
          </c:extLst>
        </c:ser>
        <c:ser>
          <c:idx val="1"/>
          <c:order val="1"/>
          <c:tx>
            <c:strRef>
              <c:f>'CRECHE - REG INT'!$C$10</c:f>
              <c:strCache>
                <c:ptCount val="1"/>
                <c:pt idx="0">
                  <c:v>INTEGRAL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3200" b="1" i="0" u="none" strike="noStrike" kern="1200" baseline="0">
                    <a:solidFill>
                      <a:sysClr val="windowText" lastClr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'CRECHE - REG INT'!$A$11:$A$16</c:f>
              <c:numCache>
                <c:formatCode>General</c:formatCode>
                <c:ptCount val="6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</c:numCache>
            </c:numRef>
          </c:cat>
          <c:val>
            <c:numRef>
              <c:f>'CRECHE - REG INT'!$C$11:$C$16</c:f>
              <c:numCache>
                <c:formatCode>#,##0</c:formatCode>
                <c:ptCount val="6"/>
                <c:pt idx="0">
                  <c:v>63.473069137243698</c:v>
                </c:pt>
                <c:pt idx="1">
                  <c:v>63.484714597549228</c:v>
                </c:pt>
                <c:pt idx="2">
                  <c:v>63.251664048570866</c:v>
                </c:pt>
                <c:pt idx="3">
                  <c:v>62.543214123561015</c:v>
                </c:pt>
                <c:pt idx="4">
                  <c:v>61.070018491678745</c:v>
                </c:pt>
                <c:pt idx="5">
                  <c:v>60.461183704842426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127-47BA-9281-8D54942C2D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22856704"/>
        <c:axId val="878960208"/>
      </c:lineChart>
      <c:catAx>
        <c:axId val="622856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1" i="0" u="none" strike="noStrike" kern="1200" baseline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pt-BR"/>
          </a:p>
        </c:txPr>
        <c:crossAx val="878960208"/>
        <c:crosses val="autoZero"/>
        <c:auto val="1"/>
        <c:lblAlgn val="ctr"/>
        <c:lblOffset val="100"/>
        <c:noMultiLvlLbl val="0"/>
      </c:catAx>
      <c:valAx>
        <c:axId val="878960208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622856704"/>
        <c:crosses val="autoZero"/>
        <c:crossBetween val="between"/>
      </c:valAx>
      <c:spPr>
        <a:solidFill>
          <a:srgbClr val="FFC000">
            <a:lumMod val="40000"/>
            <a:lumOff val="60000"/>
          </a:srgbClr>
        </a:solidFill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baseline="0"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400" b="1">
          <a:solidFill>
            <a:sysClr val="windowText" lastClr="000000"/>
          </a:solidFill>
        </a:defRPr>
      </a:pPr>
      <a:endParaRPr lang="pt-BR"/>
    </a:p>
  </c:txPr>
  <c:externalData r:id="rId4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880" b="1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PRÉ-ESCOLA - REGULAR/INTEGRAL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80" b="1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'PRÉ - REG INT'!$B$2</c:f>
              <c:strCache>
                <c:ptCount val="1"/>
                <c:pt idx="0">
                  <c:v>REGULAR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ysClr val="windowText" lastClr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'PRÉ - REG INT'!$A$3:$A$8</c:f>
              <c:numCache>
                <c:formatCode>General</c:formatCode>
                <c:ptCount val="6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</c:numCache>
            </c:numRef>
          </c:cat>
          <c:val>
            <c:numRef>
              <c:f>'PRÉ - REG INT'!$B$3:$B$8</c:f>
              <c:numCache>
                <c:formatCode>#,##0</c:formatCode>
                <c:ptCount val="6"/>
                <c:pt idx="0">
                  <c:v>3278008</c:v>
                </c:pt>
                <c:pt idx="1">
                  <c:v>3307740</c:v>
                </c:pt>
                <c:pt idx="2">
                  <c:v>3349905</c:v>
                </c:pt>
                <c:pt idx="3">
                  <c:v>3323731</c:v>
                </c:pt>
                <c:pt idx="4">
                  <c:v>3460801</c:v>
                </c:pt>
                <c:pt idx="5">
                  <c:v>3918155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BC1-4549-9782-4E9EC6AD7FD3}"/>
            </c:ext>
          </c:extLst>
        </c:ser>
        <c:ser>
          <c:idx val="1"/>
          <c:order val="1"/>
          <c:tx>
            <c:strRef>
              <c:f>'PRÉ - REG INT'!$C$2</c:f>
              <c:strCache>
                <c:ptCount val="1"/>
                <c:pt idx="0">
                  <c:v>INTEGRAL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ysClr val="windowText" lastClr="000000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'PRÉ - REG INT'!$A$3:$A$8</c:f>
              <c:numCache>
                <c:formatCode>General</c:formatCode>
                <c:ptCount val="6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</c:numCache>
            </c:numRef>
          </c:cat>
          <c:val>
            <c:numRef>
              <c:f>'PRÉ - REG INT'!$C$3:$C$8</c:f>
              <c:numCache>
                <c:formatCode>#,##0</c:formatCode>
                <c:ptCount val="6"/>
                <c:pt idx="0">
                  <c:v>302363</c:v>
                </c:pt>
                <c:pt idx="1">
                  <c:v>336398</c:v>
                </c:pt>
                <c:pt idx="2">
                  <c:v>354322</c:v>
                </c:pt>
                <c:pt idx="3">
                  <c:v>362672</c:v>
                </c:pt>
                <c:pt idx="4">
                  <c:v>350845</c:v>
                </c:pt>
                <c:pt idx="5">
                  <c:v>385338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BC1-4549-9782-4E9EC6AD7F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56725680"/>
        <c:axId val="1062561936"/>
      </c:lineChart>
      <c:catAx>
        <c:axId val="1056725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062561936"/>
        <c:crosses val="autoZero"/>
        <c:auto val="1"/>
        <c:lblAlgn val="ctr"/>
        <c:lblOffset val="100"/>
        <c:noMultiLvlLbl val="0"/>
      </c:catAx>
      <c:valAx>
        <c:axId val="1062561936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1056725680"/>
        <c:crosses val="autoZero"/>
        <c:crossBetween val="between"/>
      </c:valAx>
      <c:spPr>
        <a:solidFill>
          <a:srgbClr val="FFC000">
            <a:lumMod val="40000"/>
            <a:lumOff val="60000"/>
          </a:srgbClr>
        </a:solidFill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400" b="1">
          <a:solidFill>
            <a:sysClr val="windowText" lastClr="000000"/>
          </a:solidFill>
        </a:defRPr>
      </a:pPr>
      <a:endParaRPr lang="pt-BR"/>
    </a:p>
  </c:txPr>
  <c:externalData r:id="rId4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880" b="1" i="0" u="none" strike="noStrike" kern="1200" spc="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PRÉ-ESCOLA - REGULAR/INTEGRAL - RELAÇÃO PERCENTUAL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80" b="1" i="0" u="none" strike="noStrike" kern="1200" spc="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'PRÉ - REG INT'!$B$10</c:f>
              <c:strCache>
                <c:ptCount val="1"/>
                <c:pt idx="0">
                  <c:v>REGULAR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'PRÉ - REG INT'!$A$11:$A$16</c:f>
              <c:numCache>
                <c:formatCode>General</c:formatCode>
                <c:ptCount val="6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</c:numCache>
            </c:numRef>
          </c:cat>
          <c:val>
            <c:numRef>
              <c:f>'PRÉ - REG INT'!$B$11:$B$16</c:f>
              <c:numCache>
                <c:formatCode>#,##0</c:formatCode>
                <c:ptCount val="6"/>
                <c:pt idx="0">
                  <c:v>91.554981313389035</c:v>
                </c:pt>
                <c:pt idx="1">
                  <c:v>90.76879086357323</c:v>
                </c:pt>
                <c:pt idx="2">
                  <c:v>90.434657487243626</c:v>
                </c:pt>
                <c:pt idx="3">
                  <c:v>90.161900367377086</c:v>
                </c:pt>
                <c:pt idx="4">
                  <c:v>90.795446376709691</c:v>
                </c:pt>
                <c:pt idx="5">
                  <c:v>91.045924787143832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266-4CD7-8F2F-D252EEDC7470}"/>
            </c:ext>
          </c:extLst>
        </c:ser>
        <c:ser>
          <c:idx val="1"/>
          <c:order val="1"/>
          <c:tx>
            <c:strRef>
              <c:f>'PRÉ - REG INT'!$C$10</c:f>
              <c:strCache>
                <c:ptCount val="1"/>
                <c:pt idx="0">
                  <c:v>INTEGRAL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'PRÉ - REG INT'!$A$11:$A$16</c:f>
              <c:numCache>
                <c:formatCode>General</c:formatCode>
                <c:ptCount val="6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</c:numCache>
            </c:numRef>
          </c:cat>
          <c:val>
            <c:numRef>
              <c:f>'PRÉ - REG INT'!$C$11:$C$16</c:f>
              <c:numCache>
                <c:formatCode>#,##0</c:formatCode>
                <c:ptCount val="6"/>
                <c:pt idx="0">
                  <c:v>8.4450186866109682</c:v>
                </c:pt>
                <c:pt idx="1">
                  <c:v>9.2312091364267772</c:v>
                </c:pt>
                <c:pt idx="2">
                  <c:v>9.5653425127563718</c:v>
                </c:pt>
                <c:pt idx="3">
                  <c:v>9.838099632622912</c:v>
                </c:pt>
                <c:pt idx="4">
                  <c:v>9.2045536232903054</c:v>
                </c:pt>
                <c:pt idx="5">
                  <c:v>8.9540752128561607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266-4CD7-8F2F-D252EEDC74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945711424"/>
        <c:axId val="884906240"/>
      </c:lineChart>
      <c:catAx>
        <c:axId val="945711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ysClr val="windowText" lastClr="000000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884906240"/>
        <c:crosses val="autoZero"/>
        <c:auto val="1"/>
        <c:lblAlgn val="ctr"/>
        <c:lblOffset val="100"/>
        <c:noMultiLvlLbl val="0"/>
      </c:catAx>
      <c:valAx>
        <c:axId val="884906240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945711424"/>
        <c:crosses val="autoZero"/>
        <c:crossBetween val="between"/>
      </c:valAx>
      <c:spPr>
        <a:solidFill>
          <a:schemeClr val="accent4">
            <a:lumMod val="40000"/>
            <a:lumOff val="60000"/>
          </a:schemeClr>
        </a:solidFill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baseline="0">
              <a:solidFill>
                <a:sysClr val="windowText" lastClr="000000"/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400" b="1">
          <a:solidFill>
            <a:sysClr val="windowText" lastClr="000000"/>
          </a:solidFill>
        </a:defRPr>
      </a:pPr>
      <a:endParaRPr lang="pt-BR"/>
    </a:p>
  </c:txPr>
  <c:externalData r:id="rId4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pPr>
            <a:r>
              <a:rPr lang="en-US" sz="28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Taxa Escolarização Bruta %</a:t>
            </a:r>
          </a:p>
        </c:rich>
      </c:tx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Plan1!$B$10</c:f>
              <c:strCache>
                <c:ptCount val="1"/>
                <c:pt idx="0">
                  <c:v>Taxa Escolarização %</c:v>
                </c:pt>
              </c:strCache>
            </c:strRef>
          </c:tx>
          <c:explosion val="25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 b="1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Plan1!$A$11:$A$13</c:f>
              <c:strCache>
                <c:ptCount val="3"/>
                <c:pt idx="0">
                  <c:v>0 a 3 anos</c:v>
                </c:pt>
                <c:pt idx="1">
                  <c:v>4 a 5 anos</c:v>
                </c:pt>
                <c:pt idx="2">
                  <c:v>6 a 14 anos</c:v>
                </c:pt>
              </c:strCache>
            </c:strRef>
          </c:cat>
          <c:val>
            <c:numRef>
              <c:f>Plan1!$B$11:$B$13</c:f>
              <c:numCache>
                <c:formatCode>0.00</c:formatCode>
                <c:ptCount val="3"/>
                <c:pt idx="0">
                  <c:v>20.651541593949972</c:v>
                </c:pt>
                <c:pt idx="1">
                  <c:v>77.185017026106692</c:v>
                </c:pt>
                <c:pt idx="2">
                  <c:v>81.406926406926402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702-4DFB-BE2D-E0A80181BF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overlay val="0"/>
      <c:txPr>
        <a:bodyPr/>
        <a:lstStyle/>
        <a:p>
          <a:pPr>
            <a:defRPr sz="2000" b="1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defRPr>
          </a:pPr>
          <a:endParaRPr lang="pt-BR"/>
        </a:p>
      </c:txPr>
    </c:legend>
    <c:plotVisOnly val="1"/>
    <c:dispBlanksAs val="gap"/>
    <c:showDLblsOverMax val="0"/>
  </c:chart>
  <c:spPr>
    <a:solidFill>
      <a:schemeClr val="bg2">
        <a:lumMod val="90000"/>
      </a:schemeClr>
    </a:solidFill>
    <a:ln w="15875">
      <a:solidFill>
        <a:schemeClr val="tx1"/>
      </a:solidFill>
    </a:ln>
  </c:spPr>
  <c:externalData r:id="rId2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336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pt-BR"/>
              <a:t>Distorção Idade-Série (Percentual)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36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Plan1!$A$80</c:f>
              <c:strCache>
                <c:ptCount val="1"/>
                <c:pt idx="0">
                  <c:v>EF TOTAL</c:v>
                </c:pt>
              </c:strCache>
            </c:strRef>
          </c:tx>
          <c:spPr>
            <a:ln w="34925" cap="rnd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800" b="1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Plan1!$B$79:$F$79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Plan1!$B$80:$F$80</c:f>
              <c:numCache>
                <c:formatCode>0.0</c:formatCode>
                <c:ptCount val="5"/>
                <c:pt idx="0" formatCode="General">
                  <c:v>11.5</c:v>
                </c:pt>
                <c:pt idx="1">
                  <c:v>10.1</c:v>
                </c:pt>
                <c:pt idx="2">
                  <c:v>8.5</c:v>
                </c:pt>
                <c:pt idx="3">
                  <c:v>6.2</c:v>
                </c:pt>
                <c:pt idx="4">
                  <c:v>5.0999999999999996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39C-4BD8-9666-AFD70D35E6F9}"/>
            </c:ext>
          </c:extLst>
        </c:ser>
        <c:ser>
          <c:idx val="1"/>
          <c:order val="1"/>
          <c:tx>
            <c:strRef>
              <c:f>Plan1!$A$81</c:f>
              <c:strCache>
                <c:ptCount val="1"/>
                <c:pt idx="0">
                  <c:v>ANOS INICIAIS</c:v>
                </c:pt>
              </c:strCache>
            </c:strRef>
          </c:tx>
          <c:spPr>
            <a:ln w="34925" cap="rnd">
              <a:solidFill>
                <a:schemeClr val="accent2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800" b="1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Plan1!$B$79:$F$79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Plan1!$B$81:$F$81</c:f>
              <c:numCache>
                <c:formatCode>0.0</c:formatCode>
                <c:ptCount val="5"/>
                <c:pt idx="0" formatCode="General">
                  <c:v>12</c:v>
                </c:pt>
                <c:pt idx="1">
                  <c:v>5</c:v>
                </c:pt>
                <c:pt idx="2">
                  <c:v>4</c:v>
                </c:pt>
                <c:pt idx="3">
                  <c:v>3.7</c:v>
                </c:pt>
                <c:pt idx="4">
                  <c:v>2.8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39C-4BD8-9666-AFD70D35E6F9}"/>
            </c:ext>
          </c:extLst>
        </c:ser>
        <c:ser>
          <c:idx val="2"/>
          <c:order val="2"/>
          <c:tx>
            <c:strRef>
              <c:f>Plan1!$A$82</c:f>
              <c:strCache>
                <c:ptCount val="1"/>
                <c:pt idx="0">
                  <c:v>ANOS FINAIS</c:v>
                </c:pt>
              </c:strCache>
            </c:strRef>
          </c:tx>
          <c:spPr>
            <a:ln w="34925" cap="rnd">
              <a:solidFill>
                <a:schemeClr val="accent3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800" b="1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Plan1!$B$79:$F$79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Plan1!$B$82:$F$82</c:f>
              <c:numCache>
                <c:formatCode>0.0</c:formatCode>
                <c:ptCount val="5"/>
                <c:pt idx="0" formatCode="General">
                  <c:v>16.100000000000001</c:v>
                </c:pt>
                <c:pt idx="1">
                  <c:v>15.7</c:v>
                </c:pt>
                <c:pt idx="2">
                  <c:v>13.7</c:v>
                </c:pt>
                <c:pt idx="3">
                  <c:v>9.5</c:v>
                </c:pt>
                <c:pt idx="4">
                  <c:v>8.1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39C-4BD8-9666-AFD70D35E6F9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1872843391"/>
        <c:axId val="1876830015"/>
      </c:lineChart>
      <c:catAx>
        <c:axId val="18728433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lt1">
                <a:lumMod val="95000"/>
                <a:alpha val="1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1" i="0" u="none" strike="noStrike" kern="1200" baseline="0">
                <a:solidFill>
                  <a:schemeClr val="lt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pt-BR"/>
          </a:p>
        </c:txPr>
        <c:crossAx val="1876830015"/>
        <c:crosses val="autoZero"/>
        <c:auto val="1"/>
        <c:lblAlgn val="ctr"/>
        <c:lblOffset val="100"/>
        <c:noMultiLvlLbl val="0"/>
      </c:catAx>
      <c:valAx>
        <c:axId val="18768300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1" i="0" u="none" strike="noStrike" kern="1200" baseline="0">
                <a:solidFill>
                  <a:schemeClr val="lt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pt-BR"/>
          </a:p>
        </c:txPr>
        <c:crossAx val="187284339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1" i="0" u="none" strike="noStrike" kern="1200" baseline="0">
              <a:solidFill>
                <a:schemeClr val="lt1">
                  <a:lumMod val="8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 sz="2800" b="1">
          <a:effectLst>
            <a:outerShdw blurRad="38100" dist="38100" dir="2700000" algn="tl">
              <a:srgbClr val="000000">
                <a:alpha val="43137"/>
              </a:srgbClr>
            </a:outerShdw>
          </a:effectLst>
        </a:defRPr>
      </a:pPr>
      <a:endParaRPr lang="pt-BR"/>
    </a:p>
  </c:txPr>
  <c:externalData r:id="rId4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880" b="1" i="0" u="none" strike="noStrike" kern="1200" spc="100" baseline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pt-BR"/>
              <a:t>TAXAS DE RENDIMENTO - ENSINO FUND. - TOTAL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80" b="1" i="0" u="none" strike="noStrike" kern="1200" spc="100" baseline="0">
              <a:solidFill>
                <a:schemeClr val="bg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'00'!$B$102</c:f>
              <c:strCache>
                <c:ptCount val="1"/>
                <c:pt idx="0">
                  <c:v>2012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'00'!$A$103:$A$105</c:f>
              <c:strCache>
                <c:ptCount val="3"/>
                <c:pt idx="0">
                  <c:v>Aprovação</c:v>
                </c:pt>
                <c:pt idx="1">
                  <c:v>Reprovação</c:v>
                </c:pt>
                <c:pt idx="2">
                  <c:v>Abandono</c:v>
                </c:pt>
              </c:strCache>
            </c:strRef>
          </c:cat>
          <c:val>
            <c:numRef>
              <c:f>'00'!$B$103:$B$105</c:f>
              <c:numCache>
                <c:formatCode>General</c:formatCode>
                <c:ptCount val="3"/>
                <c:pt idx="0">
                  <c:v>96.6</c:v>
                </c:pt>
                <c:pt idx="1">
                  <c:v>2.5</c:v>
                </c:pt>
                <c:pt idx="2">
                  <c:v>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5AD-4D2B-B9BD-782E2EF7D018}"/>
            </c:ext>
          </c:extLst>
        </c:ser>
        <c:ser>
          <c:idx val="1"/>
          <c:order val="1"/>
          <c:tx>
            <c:strRef>
              <c:f>'00'!$C$102</c:f>
              <c:strCache>
                <c:ptCount val="1"/>
                <c:pt idx="0">
                  <c:v>2013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'00'!$A$103:$A$105</c:f>
              <c:strCache>
                <c:ptCount val="3"/>
                <c:pt idx="0">
                  <c:v>Aprovação</c:v>
                </c:pt>
                <c:pt idx="1">
                  <c:v>Reprovação</c:v>
                </c:pt>
                <c:pt idx="2">
                  <c:v>Abandono</c:v>
                </c:pt>
              </c:strCache>
            </c:strRef>
          </c:cat>
          <c:val>
            <c:numRef>
              <c:f>'00'!$C$103:$C$105</c:f>
              <c:numCache>
                <c:formatCode>General</c:formatCode>
                <c:ptCount val="3"/>
                <c:pt idx="0">
                  <c:v>96.7</c:v>
                </c:pt>
                <c:pt idx="1">
                  <c:v>2.4</c:v>
                </c:pt>
                <c:pt idx="2">
                  <c:v>0.9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5AD-4D2B-B9BD-782E2EF7D018}"/>
            </c:ext>
          </c:extLst>
        </c:ser>
        <c:ser>
          <c:idx val="2"/>
          <c:order val="2"/>
          <c:tx>
            <c:strRef>
              <c:f>'00'!$D$102</c:f>
              <c:strCache>
                <c:ptCount val="1"/>
                <c:pt idx="0">
                  <c:v>2014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'00'!$A$103:$A$105</c:f>
              <c:strCache>
                <c:ptCount val="3"/>
                <c:pt idx="0">
                  <c:v>Aprovação</c:v>
                </c:pt>
                <c:pt idx="1">
                  <c:v>Reprovação</c:v>
                </c:pt>
                <c:pt idx="2">
                  <c:v>Abandono</c:v>
                </c:pt>
              </c:strCache>
            </c:strRef>
          </c:cat>
          <c:val>
            <c:numRef>
              <c:f>'00'!$D$103:$D$105</c:f>
              <c:numCache>
                <c:formatCode>General</c:formatCode>
                <c:ptCount val="3"/>
                <c:pt idx="0">
                  <c:v>97</c:v>
                </c:pt>
                <c:pt idx="1">
                  <c:v>2.2999999999999998</c:v>
                </c:pt>
                <c:pt idx="2">
                  <c:v>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5AD-4D2B-B9BD-782E2EF7D018}"/>
            </c:ext>
          </c:extLst>
        </c:ser>
        <c:ser>
          <c:idx val="3"/>
          <c:order val="3"/>
          <c:tx>
            <c:strRef>
              <c:f>'00'!$E$102</c:f>
              <c:strCache>
                <c:ptCount val="1"/>
                <c:pt idx="0">
                  <c:v>2015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'00'!$A$103:$A$105</c:f>
              <c:strCache>
                <c:ptCount val="3"/>
                <c:pt idx="0">
                  <c:v>Aprovação</c:v>
                </c:pt>
                <c:pt idx="1">
                  <c:v>Reprovação</c:v>
                </c:pt>
                <c:pt idx="2">
                  <c:v>Abandono</c:v>
                </c:pt>
              </c:strCache>
            </c:strRef>
          </c:cat>
          <c:val>
            <c:numRef>
              <c:f>'00'!$E$103:$E$105</c:f>
              <c:numCache>
                <c:formatCode>General</c:formatCode>
                <c:ptCount val="3"/>
                <c:pt idx="0">
                  <c:v>97.2</c:v>
                </c:pt>
                <c:pt idx="1">
                  <c:v>2.1</c:v>
                </c:pt>
                <c:pt idx="2" formatCode="0.0">
                  <c:v>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5AD-4D2B-B9BD-782E2EF7D018}"/>
            </c:ext>
          </c:extLst>
        </c:ser>
        <c:ser>
          <c:idx val="4"/>
          <c:order val="4"/>
          <c:tx>
            <c:strRef>
              <c:f>'00'!$F$102</c:f>
              <c:strCache>
                <c:ptCount val="1"/>
                <c:pt idx="0">
                  <c:v>2016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'00'!$A$103:$A$105</c:f>
              <c:strCache>
                <c:ptCount val="3"/>
                <c:pt idx="0">
                  <c:v>Aprovação</c:v>
                </c:pt>
                <c:pt idx="1">
                  <c:v>Reprovação</c:v>
                </c:pt>
                <c:pt idx="2">
                  <c:v>Abandono</c:v>
                </c:pt>
              </c:strCache>
            </c:strRef>
          </c:cat>
          <c:val>
            <c:numRef>
              <c:f>'00'!$F$103:$F$105</c:f>
              <c:numCache>
                <c:formatCode>0.0</c:formatCode>
                <c:ptCount val="3"/>
                <c:pt idx="0" formatCode="General">
                  <c:v>96.6</c:v>
                </c:pt>
                <c:pt idx="1">
                  <c:v>2.7</c:v>
                </c:pt>
                <c:pt idx="2" formatCode="General">
                  <c:v>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5AD-4D2B-B9BD-782E2EF7D0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1924679632"/>
        <c:axId val="2005785472"/>
      </c:barChart>
      <c:catAx>
        <c:axId val="1924679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2005785472"/>
        <c:crosses val="autoZero"/>
        <c:auto val="1"/>
        <c:lblAlgn val="ctr"/>
        <c:lblOffset val="100"/>
        <c:noMultiLvlLbl val="0"/>
      </c:catAx>
      <c:valAx>
        <c:axId val="20057854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924679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 sz="2400" b="1">
          <a:solidFill>
            <a:schemeClr val="bg1"/>
          </a:solidFill>
        </a:defRPr>
      </a:pPr>
      <a:endParaRPr lang="pt-BR"/>
    </a:p>
  </c:txPr>
  <c:externalData r:id="rId4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880" b="1" i="0" u="none" strike="noStrike" kern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pt-BR"/>
              <a:t>TAXAS DE RENDIMENTO - AI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80" b="1" i="0" u="none" strike="noStrike" kern="1200" spc="100" baseline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'00'!$B$121</c:f>
              <c:strCache>
                <c:ptCount val="1"/>
                <c:pt idx="0">
                  <c:v>2012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'00'!$A$122:$A$124</c:f>
              <c:strCache>
                <c:ptCount val="3"/>
                <c:pt idx="0">
                  <c:v>Aprovação</c:v>
                </c:pt>
                <c:pt idx="1">
                  <c:v>Reprovação</c:v>
                </c:pt>
                <c:pt idx="2">
                  <c:v>Abandono</c:v>
                </c:pt>
              </c:strCache>
            </c:strRef>
          </c:cat>
          <c:val>
            <c:numRef>
              <c:f>'00'!$B$122:$B$124</c:f>
              <c:numCache>
                <c:formatCode>General</c:formatCode>
                <c:ptCount val="3"/>
                <c:pt idx="0">
                  <c:v>97.9</c:v>
                </c:pt>
                <c:pt idx="1">
                  <c:v>1.9</c:v>
                </c:pt>
                <c:pt idx="2">
                  <c:v>0.3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FF4-4DEB-A2C9-9C23B40AEFC8}"/>
            </c:ext>
          </c:extLst>
        </c:ser>
        <c:ser>
          <c:idx val="1"/>
          <c:order val="1"/>
          <c:tx>
            <c:strRef>
              <c:f>'00'!$C$121</c:f>
              <c:strCache>
                <c:ptCount val="1"/>
                <c:pt idx="0">
                  <c:v>2013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'00'!$A$122:$A$124</c:f>
              <c:strCache>
                <c:ptCount val="3"/>
                <c:pt idx="0">
                  <c:v>Aprovação</c:v>
                </c:pt>
                <c:pt idx="1">
                  <c:v>Reprovação</c:v>
                </c:pt>
                <c:pt idx="2">
                  <c:v>Abandono</c:v>
                </c:pt>
              </c:strCache>
            </c:strRef>
          </c:cat>
          <c:val>
            <c:numRef>
              <c:f>'00'!$C$122:$C$124</c:f>
              <c:numCache>
                <c:formatCode>General</c:formatCode>
                <c:ptCount val="3"/>
                <c:pt idx="0">
                  <c:v>98.2</c:v>
                </c:pt>
                <c:pt idx="1">
                  <c:v>1.6</c:v>
                </c:pt>
                <c:pt idx="2">
                  <c:v>0.3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FF4-4DEB-A2C9-9C23B40AEFC8}"/>
            </c:ext>
          </c:extLst>
        </c:ser>
        <c:ser>
          <c:idx val="2"/>
          <c:order val="2"/>
          <c:tx>
            <c:strRef>
              <c:f>'00'!$D$121</c:f>
              <c:strCache>
                <c:ptCount val="1"/>
                <c:pt idx="0">
                  <c:v>2014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'00'!$A$122:$A$124</c:f>
              <c:strCache>
                <c:ptCount val="3"/>
                <c:pt idx="0">
                  <c:v>Aprovação</c:v>
                </c:pt>
                <c:pt idx="1">
                  <c:v>Reprovação</c:v>
                </c:pt>
                <c:pt idx="2">
                  <c:v>Abandono</c:v>
                </c:pt>
              </c:strCache>
            </c:strRef>
          </c:cat>
          <c:val>
            <c:numRef>
              <c:f>'00'!$D$122:$D$124</c:f>
              <c:numCache>
                <c:formatCode>General</c:formatCode>
                <c:ptCount val="3"/>
                <c:pt idx="0">
                  <c:v>97.9</c:v>
                </c:pt>
                <c:pt idx="1">
                  <c:v>1.9</c:v>
                </c:pt>
                <c:pt idx="2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FF4-4DEB-A2C9-9C23B40AEFC8}"/>
            </c:ext>
          </c:extLst>
        </c:ser>
        <c:ser>
          <c:idx val="3"/>
          <c:order val="3"/>
          <c:tx>
            <c:strRef>
              <c:f>'00'!$E$121</c:f>
              <c:strCache>
                <c:ptCount val="1"/>
                <c:pt idx="0">
                  <c:v>2015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'00'!$A$122:$A$124</c:f>
              <c:strCache>
                <c:ptCount val="3"/>
                <c:pt idx="0">
                  <c:v>Aprovação</c:v>
                </c:pt>
                <c:pt idx="1">
                  <c:v>Reprovação</c:v>
                </c:pt>
                <c:pt idx="2">
                  <c:v>Abandono</c:v>
                </c:pt>
              </c:strCache>
            </c:strRef>
          </c:cat>
          <c:val>
            <c:numRef>
              <c:f>'00'!$E$122:$E$124</c:f>
              <c:numCache>
                <c:formatCode>General</c:formatCode>
                <c:ptCount val="3"/>
                <c:pt idx="0">
                  <c:v>97.8</c:v>
                </c:pt>
                <c:pt idx="1">
                  <c:v>2</c:v>
                </c:pt>
                <c:pt idx="2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FF4-4DEB-A2C9-9C23B40AEFC8}"/>
            </c:ext>
          </c:extLst>
        </c:ser>
        <c:ser>
          <c:idx val="4"/>
          <c:order val="4"/>
          <c:tx>
            <c:strRef>
              <c:f>'00'!$F$121</c:f>
              <c:strCache>
                <c:ptCount val="1"/>
                <c:pt idx="0">
                  <c:v>2016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'00'!$A$122:$A$124</c:f>
              <c:strCache>
                <c:ptCount val="3"/>
                <c:pt idx="0">
                  <c:v>Aprovação</c:v>
                </c:pt>
                <c:pt idx="1">
                  <c:v>Reprovação</c:v>
                </c:pt>
                <c:pt idx="2">
                  <c:v>Abandono</c:v>
                </c:pt>
              </c:strCache>
            </c:strRef>
          </c:cat>
          <c:val>
            <c:numRef>
              <c:f>'00'!$F$122:$F$124</c:f>
              <c:numCache>
                <c:formatCode>General</c:formatCode>
                <c:ptCount val="3"/>
                <c:pt idx="0">
                  <c:v>97.8</c:v>
                </c:pt>
                <c:pt idx="1">
                  <c:v>2</c:v>
                </c:pt>
                <c:pt idx="2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FF4-4DEB-A2C9-9C23B40AEF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2008590064"/>
        <c:axId val="2005791952"/>
      </c:barChart>
      <c:catAx>
        <c:axId val="2008590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pt-BR"/>
          </a:p>
        </c:txPr>
        <c:crossAx val="2005791952"/>
        <c:crosses val="autoZero"/>
        <c:auto val="1"/>
        <c:lblAlgn val="ctr"/>
        <c:lblOffset val="100"/>
        <c:noMultiLvlLbl val="0"/>
      </c:catAx>
      <c:valAx>
        <c:axId val="200579195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pt-BR"/>
          </a:p>
        </c:txPr>
        <c:crossAx val="2008590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baseline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 sz="2400" b="1" u="none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</a:defRPr>
      </a:pPr>
      <a:endParaRPr lang="pt-BR"/>
    </a:p>
  </c:txPr>
  <c:externalData r:id="rId4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880" b="1" i="0" u="none" strike="noStrike" kern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pt-BR"/>
              <a:t>TAXAS DE RENDIMENTO - AF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80" b="1" i="0" u="none" strike="noStrike" kern="1200" spc="100" baseline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'00'!$B$139</c:f>
              <c:strCache>
                <c:ptCount val="1"/>
                <c:pt idx="0">
                  <c:v>2012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'00'!$A$140:$A$142</c:f>
              <c:strCache>
                <c:ptCount val="3"/>
                <c:pt idx="0">
                  <c:v>Aprovação</c:v>
                </c:pt>
                <c:pt idx="1">
                  <c:v>Reprovação</c:v>
                </c:pt>
                <c:pt idx="2">
                  <c:v>Abandono</c:v>
                </c:pt>
              </c:strCache>
            </c:strRef>
          </c:cat>
          <c:val>
            <c:numRef>
              <c:f>'00'!$B$140:$B$142</c:f>
              <c:numCache>
                <c:formatCode>General</c:formatCode>
                <c:ptCount val="3"/>
                <c:pt idx="0">
                  <c:v>95.1</c:v>
                </c:pt>
                <c:pt idx="1">
                  <c:v>3.2</c:v>
                </c:pt>
                <c:pt idx="2">
                  <c:v>1.7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F0A-4401-8917-C7F8C71EFA71}"/>
            </c:ext>
          </c:extLst>
        </c:ser>
        <c:ser>
          <c:idx val="1"/>
          <c:order val="1"/>
          <c:tx>
            <c:strRef>
              <c:f>'00'!$C$139</c:f>
              <c:strCache>
                <c:ptCount val="1"/>
                <c:pt idx="0">
                  <c:v>2013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'00'!$A$140:$A$142</c:f>
              <c:strCache>
                <c:ptCount val="3"/>
                <c:pt idx="0">
                  <c:v>Aprovação</c:v>
                </c:pt>
                <c:pt idx="1">
                  <c:v>Reprovação</c:v>
                </c:pt>
                <c:pt idx="2">
                  <c:v>Abandono</c:v>
                </c:pt>
              </c:strCache>
            </c:strRef>
          </c:cat>
          <c:val>
            <c:numRef>
              <c:f>'00'!$C$140:$C$142</c:f>
              <c:numCache>
                <c:formatCode>General</c:formatCode>
                <c:ptCount val="3"/>
                <c:pt idx="0">
                  <c:v>95.1</c:v>
                </c:pt>
                <c:pt idx="1">
                  <c:v>3.3</c:v>
                </c:pt>
                <c:pt idx="2">
                  <c:v>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F0A-4401-8917-C7F8C71EFA71}"/>
            </c:ext>
          </c:extLst>
        </c:ser>
        <c:ser>
          <c:idx val="2"/>
          <c:order val="2"/>
          <c:tx>
            <c:strRef>
              <c:f>'00'!$D$139</c:f>
              <c:strCache>
                <c:ptCount val="1"/>
                <c:pt idx="0">
                  <c:v>2014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'00'!$A$140:$A$142</c:f>
              <c:strCache>
                <c:ptCount val="3"/>
                <c:pt idx="0">
                  <c:v>Aprovação</c:v>
                </c:pt>
                <c:pt idx="1">
                  <c:v>Reprovação</c:v>
                </c:pt>
                <c:pt idx="2">
                  <c:v>Abandono</c:v>
                </c:pt>
              </c:strCache>
            </c:strRef>
          </c:cat>
          <c:val>
            <c:numRef>
              <c:f>'00'!$D$140:$D$142</c:f>
              <c:numCache>
                <c:formatCode>General</c:formatCode>
                <c:ptCount val="3"/>
                <c:pt idx="0">
                  <c:v>95.9</c:v>
                </c:pt>
                <c:pt idx="1">
                  <c:v>2.8</c:v>
                </c:pt>
                <c:pt idx="2">
                  <c:v>1.3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F0A-4401-8917-C7F8C71EFA71}"/>
            </c:ext>
          </c:extLst>
        </c:ser>
        <c:ser>
          <c:idx val="3"/>
          <c:order val="3"/>
          <c:tx>
            <c:strRef>
              <c:f>'00'!$E$139</c:f>
              <c:strCache>
                <c:ptCount val="1"/>
                <c:pt idx="0">
                  <c:v>2015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'00'!$A$140:$A$142</c:f>
              <c:strCache>
                <c:ptCount val="3"/>
                <c:pt idx="0">
                  <c:v>Aprovação</c:v>
                </c:pt>
                <c:pt idx="1">
                  <c:v>Reprovação</c:v>
                </c:pt>
                <c:pt idx="2">
                  <c:v>Abandono</c:v>
                </c:pt>
              </c:strCache>
            </c:strRef>
          </c:cat>
          <c:val>
            <c:numRef>
              <c:f>'00'!$E$140:$E$142</c:f>
              <c:numCache>
                <c:formatCode>General</c:formatCode>
                <c:ptCount val="3"/>
                <c:pt idx="0">
                  <c:v>96.5</c:v>
                </c:pt>
                <c:pt idx="1">
                  <c:v>2.1</c:v>
                </c:pt>
                <c:pt idx="2" formatCode="0.0">
                  <c:v>1.4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F0A-4401-8917-C7F8C71EFA71}"/>
            </c:ext>
          </c:extLst>
        </c:ser>
        <c:ser>
          <c:idx val="4"/>
          <c:order val="4"/>
          <c:tx>
            <c:strRef>
              <c:f>'00'!$F$139</c:f>
              <c:strCache>
                <c:ptCount val="1"/>
                <c:pt idx="0">
                  <c:v>2016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'00'!$A$140:$A$142</c:f>
              <c:strCache>
                <c:ptCount val="3"/>
                <c:pt idx="0">
                  <c:v>Aprovação</c:v>
                </c:pt>
                <c:pt idx="1">
                  <c:v>Reprovação</c:v>
                </c:pt>
                <c:pt idx="2">
                  <c:v>Abandono</c:v>
                </c:pt>
              </c:strCache>
            </c:strRef>
          </c:cat>
          <c:val>
            <c:numRef>
              <c:f>'00'!$F$140:$F$142</c:f>
              <c:numCache>
                <c:formatCode>0.00</c:formatCode>
                <c:ptCount val="3"/>
                <c:pt idx="0" formatCode="General">
                  <c:v>95.1</c:v>
                </c:pt>
                <c:pt idx="1">
                  <c:v>3.7</c:v>
                </c:pt>
                <c:pt idx="2" formatCode="General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F0A-4401-8917-C7F8C71EFA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2008603376"/>
        <c:axId val="2013644544"/>
      </c:barChart>
      <c:catAx>
        <c:axId val="2008603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pt-BR"/>
          </a:p>
        </c:txPr>
        <c:crossAx val="2013644544"/>
        <c:crosses val="autoZero"/>
        <c:auto val="1"/>
        <c:lblAlgn val="ctr"/>
        <c:lblOffset val="100"/>
        <c:noMultiLvlLbl val="0"/>
      </c:catAx>
      <c:valAx>
        <c:axId val="201364454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008603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baseline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 sz="2400" b="1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</a:defRPr>
      </a:pPr>
      <a:endParaRPr lang="pt-BR"/>
    </a:p>
  </c:txPr>
  <c:externalData r:id="rId4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3360" b="1" i="0" u="none" strike="noStrike" kern="1200" spc="0"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pt-BR"/>
              <a:t>IDEB - RESULTADOS - 2005 a 2015</a:t>
            </a:r>
          </a:p>
          <a:p>
            <a:pPr>
              <a:defRPr/>
            </a:pPr>
            <a:r>
              <a:rPr lang="pt-BR"/>
              <a:t>1º ao 5º Ano do Ensino Fundamental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360" b="1" i="0" u="none" strike="noStrike" kern="1200" spc="0" baseline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Plan1!$B$3</c:f>
              <c:strCache>
                <c:ptCount val="1"/>
                <c:pt idx="0">
                  <c:v>META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800" b="1" i="0" u="none" strike="noStrike" kern="1200" baseline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Plan1!$A$4:$A$9</c:f>
              <c:numCache>
                <c:formatCode>General</c:formatCode>
                <c:ptCount val="6"/>
                <c:pt idx="0">
                  <c:v>2005</c:v>
                </c:pt>
                <c:pt idx="1">
                  <c:v>2007</c:v>
                </c:pt>
                <c:pt idx="2">
                  <c:v>2009</c:v>
                </c:pt>
                <c:pt idx="3">
                  <c:v>2011</c:v>
                </c:pt>
                <c:pt idx="4">
                  <c:v>2013</c:v>
                </c:pt>
                <c:pt idx="5">
                  <c:v>2015</c:v>
                </c:pt>
              </c:numCache>
            </c:numRef>
          </c:cat>
          <c:val>
            <c:numRef>
              <c:f>Plan1!$B$4:$B$9</c:f>
              <c:numCache>
                <c:formatCode>#,##0.0</c:formatCode>
                <c:ptCount val="6"/>
                <c:pt idx="1">
                  <c:v>3.3</c:v>
                </c:pt>
                <c:pt idx="2">
                  <c:v>3.6</c:v>
                </c:pt>
                <c:pt idx="3">
                  <c:v>4</c:v>
                </c:pt>
                <c:pt idx="4">
                  <c:v>4.3</c:v>
                </c:pt>
                <c:pt idx="5">
                  <c:v>4.5999999999999996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72-4E43-9A05-161FDEF3D951}"/>
            </c:ext>
          </c:extLst>
        </c:ser>
        <c:ser>
          <c:idx val="1"/>
          <c:order val="1"/>
          <c:tx>
            <c:strRef>
              <c:f>Plan1!$C$3</c:f>
              <c:strCache>
                <c:ptCount val="1"/>
                <c:pt idx="0">
                  <c:v>RESULTADO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800" b="1" i="0" u="none" strike="noStrike" kern="1200" baseline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Plan1!$A$4:$A$9</c:f>
              <c:numCache>
                <c:formatCode>General</c:formatCode>
                <c:ptCount val="6"/>
                <c:pt idx="0">
                  <c:v>2005</c:v>
                </c:pt>
                <c:pt idx="1">
                  <c:v>2007</c:v>
                </c:pt>
                <c:pt idx="2">
                  <c:v>2009</c:v>
                </c:pt>
                <c:pt idx="3">
                  <c:v>2011</c:v>
                </c:pt>
                <c:pt idx="4">
                  <c:v>2013</c:v>
                </c:pt>
                <c:pt idx="5">
                  <c:v>2015</c:v>
                </c:pt>
              </c:numCache>
            </c:numRef>
          </c:cat>
          <c:val>
            <c:numRef>
              <c:f>Plan1!$C$4:$C$9</c:f>
              <c:numCache>
                <c:formatCode>#,##0.0</c:formatCode>
                <c:ptCount val="6"/>
                <c:pt idx="0">
                  <c:v>3.2</c:v>
                </c:pt>
                <c:pt idx="1">
                  <c:v>3.3</c:v>
                </c:pt>
                <c:pt idx="2">
                  <c:v>4.3</c:v>
                </c:pt>
                <c:pt idx="3">
                  <c:v>4.7</c:v>
                </c:pt>
                <c:pt idx="4">
                  <c:v>4.5999999999999996</c:v>
                </c:pt>
                <c:pt idx="5">
                  <c:v>5.7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572-4E43-9A05-161FDEF3D9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0971136"/>
        <c:axId val="67612032"/>
      </c:barChart>
      <c:catAx>
        <c:axId val="90971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1" i="0" u="none" strike="noStrike" kern="1200"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pt-BR"/>
          </a:p>
        </c:txPr>
        <c:crossAx val="67612032"/>
        <c:crosses val="autoZero"/>
        <c:auto val="1"/>
        <c:lblAlgn val="ctr"/>
        <c:lblOffset val="100"/>
        <c:noMultiLvlLbl val="0"/>
      </c:catAx>
      <c:valAx>
        <c:axId val="67612032"/>
        <c:scaling>
          <c:orientation val="minMax"/>
        </c:scaling>
        <c:delete val="1"/>
        <c:axPos val="l"/>
        <c:numFmt formatCode="#,##0.0" sourceLinked="1"/>
        <c:majorTickMark val="none"/>
        <c:minorTickMark val="none"/>
        <c:tickLblPos val="nextTo"/>
        <c:crossAx val="90971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1" i="0" u="none" strike="noStrike" kern="1200" baseline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800" b="1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</a:defRPr>
      </a:pPr>
      <a:endParaRPr lang="pt-BR"/>
    </a:p>
  </c:txPr>
  <c:externalData r:id="rId4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3360" b="1" i="0" u="none" strike="noStrike" kern="1200" spc="0"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pt-BR"/>
              <a:t>IDEB - RESULTADOS - 2005 a 2015</a:t>
            </a:r>
          </a:p>
          <a:p>
            <a:pPr>
              <a:defRPr/>
            </a:pPr>
            <a:r>
              <a:rPr lang="pt-BR"/>
              <a:t>6º ao 9º Ano do Ensino Fundamental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360" b="1" i="0" u="none" strike="noStrike" kern="1200" spc="0" baseline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Plan1!$B$23</c:f>
              <c:strCache>
                <c:ptCount val="1"/>
                <c:pt idx="0">
                  <c:v>META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800" b="1" i="0" u="none" strike="noStrike" kern="1200" baseline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Plan1!$A$24:$A$29</c:f>
              <c:numCache>
                <c:formatCode>General</c:formatCode>
                <c:ptCount val="6"/>
                <c:pt idx="0">
                  <c:v>2005</c:v>
                </c:pt>
                <c:pt idx="1">
                  <c:v>2007</c:v>
                </c:pt>
                <c:pt idx="2">
                  <c:v>2009</c:v>
                </c:pt>
                <c:pt idx="3">
                  <c:v>2011</c:v>
                </c:pt>
                <c:pt idx="4">
                  <c:v>2013</c:v>
                </c:pt>
                <c:pt idx="5">
                  <c:v>2015</c:v>
                </c:pt>
              </c:numCache>
            </c:numRef>
          </c:cat>
          <c:val>
            <c:numRef>
              <c:f>Plan1!$B$24:$B$29</c:f>
              <c:numCache>
                <c:formatCode>#,##0.0</c:formatCode>
                <c:ptCount val="6"/>
                <c:pt idx="1">
                  <c:v>3</c:v>
                </c:pt>
                <c:pt idx="2">
                  <c:v>3.2</c:v>
                </c:pt>
                <c:pt idx="3">
                  <c:v>3.5</c:v>
                </c:pt>
                <c:pt idx="4">
                  <c:v>3.9</c:v>
                </c:pt>
                <c:pt idx="5">
                  <c:v>4.2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4AF-4528-A1F9-2F50F67CC1C2}"/>
            </c:ext>
          </c:extLst>
        </c:ser>
        <c:ser>
          <c:idx val="1"/>
          <c:order val="1"/>
          <c:tx>
            <c:strRef>
              <c:f>Plan1!$C$23</c:f>
              <c:strCache>
                <c:ptCount val="1"/>
                <c:pt idx="0">
                  <c:v>RESULTADO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800" b="1" i="0" u="none" strike="noStrike" kern="1200" baseline="0">
                    <a:solidFill>
                      <a:schemeClr val="tx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Plan1!$A$24:$A$29</c:f>
              <c:numCache>
                <c:formatCode>General</c:formatCode>
                <c:ptCount val="6"/>
                <c:pt idx="0">
                  <c:v>2005</c:v>
                </c:pt>
                <c:pt idx="1">
                  <c:v>2007</c:v>
                </c:pt>
                <c:pt idx="2">
                  <c:v>2009</c:v>
                </c:pt>
                <c:pt idx="3">
                  <c:v>2011</c:v>
                </c:pt>
                <c:pt idx="4">
                  <c:v>2013</c:v>
                </c:pt>
                <c:pt idx="5">
                  <c:v>2015</c:v>
                </c:pt>
              </c:numCache>
            </c:numRef>
          </c:cat>
          <c:val>
            <c:numRef>
              <c:f>Plan1!$C$24:$C$29</c:f>
              <c:numCache>
                <c:formatCode>#,##0.0</c:formatCode>
                <c:ptCount val="6"/>
                <c:pt idx="0">
                  <c:v>3</c:v>
                </c:pt>
                <c:pt idx="1">
                  <c:v>3.5</c:v>
                </c:pt>
                <c:pt idx="2">
                  <c:v>4.2</c:v>
                </c:pt>
                <c:pt idx="3">
                  <c:v>4.3</c:v>
                </c:pt>
                <c:pt idx="4">
                  <c:v>4.4000000000000004</c:v>
                </c:pt>
                <c:pt idx="5">
                  <c:v>4.7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4AF-4528-A1F9-2F50F67CC1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90971648"/>
        <c:axId val="67614336"/>
      </c:barChart>
      <c:catAx>
        <c:axId val="90971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800" b="1" i="0" u="none" strike="noStrike" kern="1200" baseline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pt-BR"/>
          </a:p>
        </c:txPr>
        <c:crossAx val="67614336"/>
        <c:crosses val="autoZero"/>
        <c:auto val="1"/>
        <c:lblAlgn val="ctr"/>
        <c:lblOffset val="100"/>
        <c:noMultiLvlLbl val="0"/>
      </c:catAx>
      <c:valAx>
        <c:axId val="67614336"/>
        <c:scaling>
          <c:orientation val="minMax"/>
        </c:scaling>
        <c:delete val="1"/>
        <c:axPos val="l"/>
        <c:numFmt formatCode="#,##0.0" sourceLinked="1"/>
        <c:majorTickMark val="none"/>
        <c:minorTickMark val="none"/>
        <c:tickLblPos val="nextTo"/>
        <c:crossAx val="90971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1" i="0" u="none" strike="noStrike" kern="1200" baseline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800" b="1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</a:defRPr>
      </a:pPr>
      <a:endParaRPr lang="pt-BR"/>
    </a:p>
  </c:txPr>
  <c:externalData r:id="rId4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pt-BR"/>
              <a:t>SPAECE-ALFA - 2012 a 2016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100" baseline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Plan1!$A$6</c:f>
              <c:strCache>
                <c:ptCount val="1"/>
                <c:pt idx="0">
                  <c:v>Não Alfabetizado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Plan1!$B$5:$F$5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Plan1!$B$6:$F$6</c:f>
              <c:numCache>
                <c:formatCode>General</c:formatCode>
                <c:ptCount val="5"/>
                <c:pt idx="0" formatCode="0.0">
                  <c:v>1.7</c:v>
                </c:pt>
                <c:pt idx="1">
                  <c:v>2</c:v>
                </c:pt>
                <c:pt idx="2">
                  <c:v>0.4</c:v>
                </c:pt>
                <c:pt idx="3">
                  <c:v>0.5</c:v>
                </c:pt>
                <c:pt idx="4">
                  <c:v>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CA7-4500-827A-4D1D38E44776}"/>
            </c:ext>
          </c:extLst>
        </c:ser>
        <c:ser>
          <c:idx val="1"/>
          <c:order val="1"/>
          <c:tx>
            <c:strRef>
              <c:f>Plan1!$A$7</c:f>
              <c:strCache>
                <c:ptCount val="1"/>
                <c:pt idx="0">
                  <c:v>Alfabetização Incompleta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Plan1!$B$5:$F$5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Plan1!$B$7:$F$7</c:f>
              <c:numCache>
                <c:formatCode>General</c:formatCode>
                <c:ptCount val="5"/>
                <c:pt idx="0">
                  <c:v>4</c:v>
                </c:pt>
                <c:pt idx="1">
                  <c:v>6</c:v>
                </c:pt>
                <c:pt idx="2">
                  <c:v>5.0999999999999996</c:v>
                </c:pt>
                <c:pt idx="3">
                  <c:v>4.8</c:v>
                </c:pt>
                <c:pt idx="4">
                  <c:v>4.9000000000000004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CA7-4500-827A-4D1D38E44776}"/>
            </c:ext>
          </c:extLst>
        </c:ser>
        <c:ser>
          <c:idx val="2"/>
          <c:order val="2"/>
          <c:tx>
            <c:strRef>
              <c:f>Plan1!$A$8</c:f>
              <c:strCache>
                <c:ptCount val="1"/>
                <c:pt idx="0">
                  <c:v>Intermédiário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Plan1!$B$5:$F$5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Plan1!$B$8:$F$8</c:f>
              <c:numCache>
                <c:formatCode>General</c:formatCode>
                <c:ptCount val="5"/>
                <c:pt idx="0">
                  <c:v>17.100000000000001</c:v>
                </c:pt>
                <c:pt idx="1">
                  <c:v>15.3</c:v>
                </c:pt>
                <c:pt idx="2">
                  <c:v>13.4</c:v>
                </c:pt>
                <c:pt idx="3">
                  <c:v>14.6</c:v>
                </c:pt>
                <c:pt idx="4" formatCode="0.0">
                  <c:v>10.6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CA7-4500-827A-4D1D38E44776}"/>
            </c:ext>
          </c:extLst>
        </c:ser>
        <c:ser>
          <c:idx val="3"/>
          <c:order val="3"/>
          <c:tx>
            <c:strRef>
              <c:f>Plan1!$A$9</c:f>
              <c:strCache>
                <c:ptCount val="1"/>
                <c:pt idx="0">
                  <c:v>Suficiente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Plan1!$B$5:$F$5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Plan1!$B$9:$F$9</c:f>
              <c:numCache>
                <c:formatCode>General</c:formatCode>
                <c:ptCount val="5"/>
                <c:pt idx="0">
                  <c:v>25.2</c:v>
                </c:pt>
                <c:pt idx="1">
                  <c:v>26.8</c:v>
                </c:pt>
                <c:pt idx="2">
                  <c:v>24.1</c:v>
                </c:pt>
                <c:pt idx="3">
                  <c:v>22.7</c:v>
                </c:pt>
                <c:pt idx="4">
                  <c:v>13.6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CA7-4500-827A-4D1D38E44776}"/>
            </c:ext>
          </c:extLst>
        </c:ser>
        <c:ser>
          <c:idx val="4"/>
          <c:order val="4"/>
          <c:tx>
            <c:strRef>
              <c:f>Plan1!$A$10</c:f>
              <c:strCache>
                <c:ptCount val="1"/>
                <c:pt idx="0">
                  <c:v>Adequado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Plan1!$B$5:$F$5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Plan1!$B$10:$F$10</c:f>
              <c:numCache>
                <c:formatCode>General</c:formatCode>
                <c:ptCount val="5"/>
                <c:pt idx="0" formatCode="0.0">
                  <c:v>52</c:v>
                </c:pt>
                <c:pt idx="1">
                  <c:v>49.9</c:v>
                </c:pt>
                <c:pt idx="2">
                  <c:v>56.9</c:v>
                </c:pt>
                <c:pt idx="3">
                  <c:v>57.3</c:v>
                </c:pt>
                <c:pt idx="4">
                  <c:v>70.099999999999994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CA7-4500-827A-4D1D38E44776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115"/>
        <c:axId val="1550261759"/>
        <c:axId val="1551436191"/>
      </c:barChart>
      <c:catAx>
        <c:axId val="155026175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pt-BR"/>
          </a:p>
        </c:txPr>
        <c:crossAx val="1551436191"/>
        <c:crosses val="autoZero"/>
        <c:auto val="1"/>
        <c:lblAlgn val="ctr"/>
        <c:lblOffset val="100"/>
        <c:noMultiLvlLbl val="0"/>
      </c:catAx>
      <c:valAx>
        <c:axId val="1551436191"/>
        <c:scaling>
          <c:orientation val="minMax"/>
        </c:scaling>
        <c:delete val="1"/>
        <c:axPos val="l"/>
        <c:numFmt formatCode="0.0" sourceLinked="1"/>
        <c:majorTickMark val="none"/>
        <c:minorTickMark val="none"/>
        <c:tickLblPos val="nextTo"/>
        <c:crossAx val="155026175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 sz="2000" b="1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</a:defRPr>
      </a:pPr>
      <a:endParaRPr lang="pt-BR"/>
    </a:p>
  </c:txPr>
  <c:externalData r:id="rId4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pt-BR"/>
              <a:t>SPAECE 5º ANO - LP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100" baseline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Plan1!$A$35</c:f>
              <c:strCache>
                <c:ptCount val="1"/>
                <c:pt idx="0">
                  <c:v>Muito Crítico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Plan1!$B$34:$F$34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Plan1!$B$35:$F$35</c:f>
              <c:numCache>
                <c:formatCode>General</c:formatCode>
                <c:ptCount val="5"/>
                <c:pt idx="0">
                  <c:v>6.4</c:v>
                </c:pt>
                <c:pt idx="1">
                  <c:v>7.5</c:v>
                </c:pt>
                <c:pt idx="2">
                  <c:v>4.5999999999999996</c:v>
                </c:pt>
                <c:pt idx="3">
                  <c:v>3.4</c:v>
                </c:pt>
                <c:pt idx="4">
                  <c:v>3.3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1D3-40A4-8137-8AC5AEC7BA3F}"/>
            </c:ext>
          </c:extLst>
        </c:ser>
        <c:ser>
          <c:idx val="1"/>
          <c:order val="1"/>
          <c:tx>
            <c:strRef>
              <c:f>Plan1!$A$36</c:f>
              <c:strCache>
                <c:ptCount val="1"/>
                <c:pt idx="0">
                  <c:v>Crítico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Plan1!$B$34:$F$34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Plan1!$B$36:$F$36</c:f>
              <c:numCache>
                <c:formatCode>General</c:formatCode>
                <c:ptCount val="5"/>
                <c:pt idx="0">
                  <c:v>32.799999999999997</c:v>
                </c:pt>
                <c:pt idx="1">
                  <c:v>31.5</c:v>
                </c:pt>
                <c:pt idx="2">
                  <c:v>25.6</c:v>
                </c:pt>
                <c:pt idx="3">
                  <c:v>23.5</c:v>
                </c:pt>
                <c:pt idx="4">
                  <c:v>20.100000000000001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1D3-40A4-8137-8AC5AEC7BA3F}"/>
            </c:ext>
          </c:extLst>
        </c:ser>
        <c:ser>
          <c:idx val="2"/>
          <c:order val="2"/>
          <c:tx>
            <c:strRef>
              <c:f>Plan1!$A$37</c:f>
              <c:strCache>
                <c:ptCount val="1"/>
                <c:pt idx="0">
                  <c:v>Intermédiário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Plan1!$B$34:$F$34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Plan1!$B$37:$F$37</c:f>
              <c:numCache>
                <c:formatCode>General</c:formatCode>
                <c:ptCount val="5"/>
                <c:pt idx="0">
                  <c:v>36.299999999999997</c:v>
                </c:pt>
                <c:pt idx="1">
                  <c:v>35.700000000000003</c:v>
                </c:pt>
                <c:pt idx="2">
                  <c:v>38.4</c:v>
                </c:pt>
                <c:pt idx="3">
                  <c:v>43.6</c:v>
                </c:pt>
                <c:pt idx="4">
                  <c:v>41.3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1D3-40A4-8137-8AC5AEC7BA3F}"/>
            </c:ext>
          </c:extLst>
        </c:ser>
        <c:ser>
          <c:idx val="3"/>
          <c:order val="3"/>
          <c:tx>
            <c:strRef>
              <c:f>Plan1!$A$38</c:f>
              <c:strCache>
                <c:ptCount val="1"/>
                <c:pt idx="0">
                  <c:v>Adequado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Plan1!$B$34:$F$34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Plan1!$B$38:$F$38</c:f>
              <c:numCache>
                <c:formatCode>General</c:formatCode>
                <c:ptCount val="5"/>
                <c:pt idx="0">
                  <c:v>24.5</c:v>
                </c:pt>
                <c:pt idx="1">
                  <c:v>25.3</c:v>
                </c:pt>
                <c:pt idx="2">
                  <c:v>31.4</c:v>
                </c:pt>
                <c:pt idx="3">
                  <c:v>29.5</c:v>
                </c:pt>
                <c:pt idx="4">
                  <c:v>35.4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1D3-40A4-8137-8AC5AEC7BA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1558797247"/>
        <c:axId val="1604874111"/>
      </c:barChart>
      <c:catAx>
        <c:axId val="155879724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pt-BR"/>
          </a:p>
        </c:txPr>
        <c:crossAx val="1604874111"/>
        <c:crosses val="autoZero"/>
        <c:auto val="1"/>
        <c:lblAlgn val="ctr"/>
        <c:lblOffset val="100"/>
        <c:noMultiLvlLbl val="0"/>
      </c:catAx>
      <c:valAx>
        <c:axId val="1604874111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558797247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 sz="2000" b="1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</a:defRPr>
      </a:pPr>
      <a:endParaRPr lang="pt-BR"/>
    </a:p>
  </c:txPr>
  <c:externalData r:id="rId4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/>
              <a:t>SPAECE 5º MAT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100" baseline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Plan1!$A$56</c:f>
              <c:strCache>
                <c:ptCount val="1"/>
                <c:pt idx="0">
                  <c:v>Muito Crítico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Plan1!$B$55:$F$55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Plan1!$B$56:$F$56</c:f>
              <c:numCache>
                <c:formatCode>General</c:formatCode>
                <c:ptCount val="5"/>
                <c:pt idx="0">
                  <c:v>17.8</c:v>
                </c:pt>
                <c:pt idx="1">
                  <c:v>17.399999999999999</c:v>
                </c:pt>
                <c:pt idx="2">
                  <c:v>11.1</c:v>
                </c:pt>
                <c:pt idx="3">
                  <c:v>10.1</c:v>
                </c:pt>
                <c:pt idx="4">
                  <c:v>6.6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2CD-4EBD-BEF3-043E5DEE0B5B}"/>
            </c:ext>
          </c:extLst>
        </c:ser>
        <c:ser>
          <c:idx val="1"/>
          <c:order val="1"/>
          <c:tx>
            <c:strRef>
              <c:f>Plan1!$A$57</c:f>
              <c:strCache>
                <c:ptCount val="1"/>
                <c:pt idx="0">
                  <c:v>Crítico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Plan1!$B$55:$F$55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Plan1!$B$57:$F$57</c:f>
              <c:numCache>
                <c:formatCode>General</c:formatCode>
                <c:ptCount val="5"/>
                <c:pt idx="0" formatCode="0.0">
                  <c:v>37.6</c:v>
                </c:pt>
                <c:pt idx="1">
                  <c:v>33.5</c:v>
                </c:pt>
                <c:pt idx="2">
                  <c:v>33.299999999999997</c:v>
                </c:pt>
                <c:pt idx="3">
                  <c:v>27.6</c:v>
                </c:pt>
                <c:pt idx="4">
                  <c:v>32.1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2CD-4EBD-BEF3-043E5DEE0B5B}"/>
            </c:ext>
          </c:extLst>
        </c:ser>
        <c:ser>
          <c:idx val="2"/>
          <c:order val="2"/>
          <c:tx>
            <c:strRef>
              <c:f>Plan1!$A$58</c:f>
              <c:strCache>
                <c:ptCount val="1"/>
                <c:pt idx="0">
                  <c:v>Intermédiário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Plan1!$B$55:$F$55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Plan1!$B$58:$F$58</c:f>
              <c:numCache>
                <c:formatCode>General</c:formatCode>
                <c:ptCount val="5"/>
                <c:pt idx="0">
                  <c:v>33.1</c:v>
                </c:pt>
                <c:pt idx="1">
                  <c:v>34.4</c:v>
                </c:pt>
                <c:pt idx="2">
                  <c:v>35.5</c:v>
                </c:pt>
                <c:pt idx="3">
                  <c:v>36.5</c:v>
                </c:pt>
                <c:pt idx="4">
                  <c:v>37.299999999999997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2CD-4EBD-BEF3-043E5DEE0B5B}"/>
            </c:ext>
          </c:extLst>
        </c:ser>
        <c:ser>
          <c:idx val="3"/>
          <c:order val="3"/>
          <c:tx>
            <c:strRef>
              <c:f>Plan1!$A$59</c:f>
              <c:strCache>
                <c:ptCount val="1"/>
                <c:pt idx="0">
                  <c:v>Adequado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Plan1!$B$55:$F$55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Plan1!$B$59:$F$59</c:f>
              <c:numCache>
                <c:formatCode>General</c:formatCode>
                <c:ptCount val="5"/>
                <c:pt idx="0">
                  <c:v>11.4</c:v>
                </c:pt>
                <c:pt idx="1">
                  <c:v>14.8</c:v>
                </c:pt>
                <c:pt idx="2">
                  <c:v>20</c:v>
                </c:pt>
                <c:pt idx="3">
                  <c:v>25.7</c:v>
                </c:pt>
                <c:pt idx="4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2CD-4EBD-BEF3-043E5DEE0B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1415324815"/>
        <c:axId val="1604863743"/>
      </c:barChart>
      <c:catAx>
        <c:axId val="141532481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pt-BR"/>
          </a:p>
        </c:txPr>
        <c:crossAx val="1604863743"/>
        <c:crosses val="autoZero"/>
        <c:auto val="1"/>
        <c:lblAlgn val="ctr"/>
        <c:lblOffset val="100"/>
        <c:noMultiLvlLbl val="0"/>
      </c:catAx>
      <c:valAx>
        <c:axId val="1604863743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41532481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 sz="2000" b="1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</a:defRPr>
      </a:pPr>
      <a:endParaRPr lang="pt-BR"/>
    </a:p>
  </c:txPr>
  <c:externalData r:id="rId4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880" b="1" i="0" u="none" strike="noStrike" kern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/>
              <a:t>SPAECE 9º ANO LP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80" b="1" i="0" u="none" strike="noStrike" kern="1200" spc="100" baseline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Plan1!$A$79</c:f>
              <c:strCache>
                <c:ptCount val="1"/>
                <c:pt idx="0">
                  <c:v>Muito Crítico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Plan1!$B$78:$F$78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Plan1!$B$79:$F$79</c:f>
              <c:numCache>
                <c:formatCode>General</c:formatCode>
                <c:ptCount val="5"/>
                <c:pt idx="0">
                  <c:v>19</c:v>
                </c:pt>
                <c:pt idx="1">
                  <c:v>19.5</c:v>
                </c:pt>
                <c:pt idx="2">
                  <c:v>23.1</c:v>
                </c:pt>
                <c:pt idx="3">
                  <c:v>21.6</c:v>
                </c:pt>
                <c:pt idx="4">
                  <c:v>17.2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04-452B-BEB0-5B1306FC0D9D}"/>
            </c:ext>
          </c:extLst>
        </c:ser>
        <c:ser>
          <c:idx val="1"/>
          <c:order val="1"/>
          <c:tx>
            <c:strRef>
              <c:f>Plan1!$A$80</c:f>
              <c:strCache>
                <c:ptCount val="1"/>
                <c:pt idx="0">
                  <c:v>Crítico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Plan1!$B$78:$F$78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Plan1!$B$80:$F$80</c:f>
              <c:numCache>
                <c:formatCode>General</c:formatCode>
                <c:ptCount val="5"/>
                <c:pt idx="0">
                  <c:v>40.799999999999997</c:v>
                </c:pt>
                <c:pt idx="1">
                  <c:v>53.7</c:v>
                </c:pt>
                <c:pt idx="2">
                  <c:v>41.4</c:v>
                </c:pt>
                <c:pt idx="3">
                  <c:v>39.799999999999997</c:v>
                </c:pt>
                <c:pt idx="4">
                  <c:v>33.700000000000003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B04-452B-BEB0-5B1306FC0D9D}"/>
            </c:ext>
          </c:extLst>
        </c:ser>
        <c:ser>
          <c:idx val="2"/>
          <c:order val="2"/>
          <c:tx>
            <c:strRef>
              <c:f>Plan1!$A$81</c:f>
              <c:strCache>
                <c:ptCount val="1"/>
                <c:pt idx="0">
                  <c:v>Intermédiário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Plan1!$B$78:$F$78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Plan1!$B$81:$F$81</c:f>
              <c:numCache>
                <c:formatCode>General</c:formatCode>
                <c:ptCount val="5"/>
                <c:pt idx="0">
                  <c:v>31.4</c:v>
                </c:pt>
                <c:pt idx="1">
                  <c:v>19.5</c:v>
                </c:pt>
                <c:pt idx="2">
                  <c:v>29.3</c:v>
                </c:pt>
                <c:pt idx="3">
                  <c:v>30.1</c:v>
                </c:pt>
                <c:pt idx="4">
                  <c:v>37.6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B04-452B-BEB0-5B1306FC0D9D}"/>
            </c:ext>
          </c:extLst>
        </c:ser>
        <c:ser>
          <c:idx val="3"/>
          <c:order val="3"/>
          <c:tx>
            <c:strRef>
              <c:f>Plan1!$A$82</c:f>
              <c:strCache>
                <c:ptCount val="1"/>
                <c:pt idx="0">
                  <c:v>Adequado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Plan1!$B$78:$F$78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Plan1!$B$82:$F$82</c:f>
              <c:numCache>
                <c:formatCode>General</c:formatCode>
                <c:ptCount val="5"/>
                <c:pt idx="0">
                  <c:v>8.6999999999999993</c:v>
                </c:pt>
                <c:pt idx="1">
                  <c:v>7.3</c:v>
                </c:pt>
                <c:pt idx="2">
                  <c:v>6.2</c:v>
                </c:pt>
                <c:pt idx="3">
                  <c:v>8.5</c:v>
                </c:pt>
                <c:pt idx="4">
                  <c:v>11.4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B04-452B-BEB0-5B1306FC0D9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1606967327"/>
        <c:axId val="1557776415"/>
      </c:barChart>
      <c:catAx>
        <c:axId val="16069673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pt-BR"/>
          </a:p>
        </c:txPr>
        <c:crossAx val="1557776415"/>
        <c:crosses val="autoZero"/>
        <c:auto val="1"/>
        <c:lblAlgn val="ctr"/>
        <c:lblOffset val="100"/>
        <c:noMultiLvlLbl val="0"/>
      </c:catAx>
      <c:valAx>
        <c:axId val="1557776415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60696732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baseline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 sz="2400" b="1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</a:defRPr>
      </a:pPr>
      <a:endParaRPr lang="pt-BR"/>
    </a:p>
  </c:txPr>
  <c:externalData r:id="rId4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/>
              <a:t>SPAECE 9º MAT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100" baseline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Plan1!$A$107</c:f>
              <c:strCache>
                <c:ptCount val="1"/>
                <c:pt idx="0">
                  <c:v>Muito Crítico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Plan1!$B$106:$F$106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Plan1!$B$107:$F$107</c:f>
              <c:numCache>
                <c:formatCode>General</c:formatCode>
                <c:ptCount val="5"/>
                <c:pt idx="0">
                  <c:v>39.5</c:v>
                </c:pt>
                <c:pt idx="1">
                  <c:v>43.9</c:v>
                </c:pt>
                <c:pt idx="2">
                  <c:v>45.1</c:v>
                </c:pt>
                <c:pt idx="3">
                  <c:v>43.2</c:v>
                </c:pt>
                <c:pt idx="4">
                  <c:v>41.5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05-4E52-A8C8-C876E6E6BADA}"/>
            </c:ext>
          </c:extLst>
        </c:ser>
        <c:ser>
          <c:idx val="1"/>
          <c:order val="1"/>
          <c:tx>
            <c:strRef>
              <c:f>Plan1!$A$108</c:f>
              <c:strCache>
                <c:ptCount val="1"/>
                <c:pt idx="0">
                  <c:v>Crítico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Plan1!$B$106:$F$106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Plan1!$B$108:$F$108</c:f>
              <c:numCache>
                <c:formatCode>General</c:formatCode>
                <c:ptCount val="5"/>
                <c:pt idx="0">
                  <c:v>40.200000000000003</c:v>
                </c:pt>
                <c:pt idx="1">
                  <c:v>39</c:v>
                </c:pt>
                <c:pt idx="2">
                  <c:v>34.6</c:v>
                </c:pt>
                <c:pt idx="3">
                  <c:v>39.200000000000003</c:v>
                </c:pt>
                <c:pt idx="4">
                  <c:v>37.4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E05-4E52-A8C8-C876E6E6BADA}"/>
            </c:ext>
          </c:extLst>
        </c:ser>
        <c:ser>
          <c:idx val="2"/>
          <c:order val="2"/>
          <c:tx>
            <c:strRef>
              <c:f>Plan1!$A$109</c:f>
              <c:strCache>
                <c:ptCount val="1"/>
                <c:pt idx="0">
                  <c:v>Intermédiário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Plan1!$B$106:$F$106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Plan1!$B$109:$F$109</c:f>
              <c:numCache>
                <c:formatCode>General</c:formatCode>
                <c:ptCount val="5"/>
                <c:pt idx="0">
                  <c:v>17.899999999999999</c:v>
                </c:pt>
                <c:pt idx="1">
                  <c:v>14.6</c:v>
                </c:pt>
                <c:pt idx="2">
                  <c:v>17.8</c:v>
                </c:pt>
                <c:pt idx="3">
                  <c:v>13.9</c:v>
                </c:pt>
                <c:pt idx="4">
                  <c:v>19.2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E05-4E52-A8C8-C876E6E6BADA}"/>
            </c:ext>
          </c:extLst>
        </c:ser>
        <c:ser>
          <c:idx val="3"/>
          <c:order val="3"/>
          <c:tx>
            <c:strRef>
              <c:f>Plan1!$A$110</c:f>
              <c:strCache>
                <c:ptCount val="1"/>
                <c:pt idx="0">
                  <c:v>Adequado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Plan1!$B$106:$F$106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Plan1!$B$110:$F$110</c:f>
              <c:numCache>
                <c:formatCode>General</c:formatCode>
                <c:ptCount val="5"/>
                <c:pt idx="0">
                  <c:v>2.2999999999999998</c:v>
                </c:pt>
                <c:pt idx="1">
                  <c:v>2.4</c:v>
                </c:pt>
                <c:pt idx="2">
                  <c:v>2.5</c:v>
                </c:pt>
                <c:pt idx="3">
                  <c:v>3.7</c:v>
                </c:pt>
                <c:pt idx="4">
                  <c:v>1.9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E05-4E52-A8C8-C876E6E6BA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1415323151"/>
        <c:axId val="1604909967"/>
      </c:barChart>
      <c:catAx>
        <c:axId val="141532315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pt-BR"/>
          </a:p>
        </c:txPr>
        <c:crossAx val="1604909967"/>
        <c:crosses val="autoZero"/>
        <c:auto val="1"/>
        <c:lblAlgn val="ctr"/>
        <c:lblOffset val="100"/>
        <c:noMultiLvlLbl val="0"/>
      </c:catAx>
      <c:valAx>
        <c:axId val="1604909967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41532315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 sz="2000" b="1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</a:defRPr>
      </a:pPr>
      <a:endParaRPr lang="pt-BR"/>
    </a:p>
  </c:txPr>
  <c:externalData r:id="rId4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8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'DADOS e GRÁFICOS'!$A$5</c:f>
              <c:strCache>
                <c:ptCount val="1"/>
                <c:pt idx="0">
                  <c:v>2º Ano - SPAECE-Alfa</c:v>
                </c:pt>
              </c:strCache>
            </c:strRef>
          </c:tx>
          <c:spPr>
            <a:ln w="34925" cap="rnd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'DADOS e GRÁFICOS'!$B$4:$L$4</c:f>
              <c:numCache>
                <c:formatCode>General</c:formatCode>
                <c:ptCount val="11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</c:numCache>
            </c:numRef>
          </c:cat>
          <c:val>
            <c:numRef>
              <c:f>'DADOS e GRÁFICOS'!$B$5:$L$5</c:f>
              <c:numCache>
                <c:formatCode>General</c:formatCode>
                <c:ptCount val="11"/>
                <c:pt idx="0">
                  <c:v>113.4</c:v>
                </c:pt>
                <c:pt idx="1">
                  <c:v>125</c:v>
                </c:pt>
                <c:pt idx="2">
                  <c:v>150.80000000000001</c:v>
                </c:pt>
                <c:pt idx="3">
                  <c:v>162</c:v>
                </c:pt>
                <c:pt idx="4">
                  <c:v>170.1</c:v>
                </c:pt>
                <c:pt idx="5">
                  <c:v>151</c:v>
                </c:pt>
                <c:pt idx="6">
                  <c:v>151.19999999999999</c:v>
                </c:pt>
                <c:pt idx="7">
                  <c:v>158</c:v>
                </c:pt>
                <c:pt idx="8">
                  <c:v>160.4</c:v>
                </c:pt>
                <c:pt idx="9">
                  <c:v>174</c:v>
                </c:pt>
                <c:pt idx="10">
                  <c:v>158.6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5D8-4993-A07D-F531254D8B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22397231"/>
        <c:axId val="1574713279"/>
      </c:lineChart>
      <c:catAx>
        <c:axId val="16223972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lt1">
                <a:lumMod val="95000"/>
                <a:alpha val="1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lt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pt-BR"/>
          </a:p>
        </c:txPr>
        <c:crossAx val="1574713279"/>
        <c:crosses val="autoZero"/>
        <c:auto val="1"/>
        <c:lblAlgn val="ctr"/>
        <c:lblOffset val="100"/>
        <c:noMultiLvlLbl val="0"/>
      </c:catAx>
      <c:valAx>
        <c:axId val="1574713279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62239723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 sz="2400" b="1">
          <a:effectLst>
            <a:outerShdw blurRad="38100" dist="38100" dir="2700000" algn="tl">
              <a:srgbClr val="000000">
                <a:alpha val="43137"/>
              </a:srgbClr>
            </a:outerShdw>
          </a:effectLst>
        </a:defRPr>
      </a:pPr>
      <a:endParaRPr lang="pt-BR"/>
    </a:p>
  </c:txPr>
  <c:externalData r:id="rId3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8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'DADOS e GRÁFICOS'!$A$27</c:f>
              <c:strCache>
                <c:ptCount val="1"/>
                <c:pt idx="0">
                  <c:v>5º ano - SPACE - LP</c:v>
                </c:pt>
              </c:strCache>
            </c:strRef>
          </c:tx>
          <c:spPr>
            <a:ln w="34925" cap="rnd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'DADOS e GRÁFICOS'!$B$26:$K$26</c:f>
              <c:numCache>
                <c:formatCode>General</c:formatCode>
                <c:ptCount val="10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</c:numCache>
            </c:numRef>
          </c:cat>
          <c:val>
            <c:numRef>
              <c:f>'DADOS e GRÁFICOS'!$B$27:$K$27</c:f>
              <c:numCache>
                <c:formatCode>General</c:formatCode>
                <c:ptCount val="10"/>
                <c:pt idx="0">
                  <c:v>164.8</c:v>
                </c:pt>
                <c:pt idx="1">
                  <c:v>173.5</c:v>
                </c:pt>
                <c:pt idx="2">
                  <c:v>167.8</c:v>
                </c:pt>
                <c:pt idx="3">
                  <c:v>183.5</c:v>
                </c:pt>
                <c:pt idx="4">
                  <c:v>192</c:v>
                </c:pt>
                <c:pt idx="5">
                  <c:v>191.8</c:v>
                </c:pt>
                <c:pt idx="6">
                  <c:v>201.4</c:v>
                </c:pt>
                <c:pt idx="7">
                  <c:v>203.2</c:v>
                </c:pt>
                <c:pt idx="8">
                  <c:v>207.9</c:v>
                </c:pt>
                <c:pt idx="9">
                  <c:v>204.7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B3A-446E-BAF9-6EF143455E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88332511"/>
        <c:axId val="1692338959"/>
      </c:lineChart>
      <c:catAx>
        <c:axId val="168833251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lt1">
                <a:lumMod val="95000"/>
                <a:alpha val="1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lt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pt-BR"/>
          </a:p>
        </c:txPr>
        <c:crossAx val="1692338959"/>
        <c:crosses val="autoZero"/>
        <c:auto val="1"/>
        <c:lblAlgn val="ctr"/>
        <c:lblOffset val="100"/>
        <c:noMultiLvlLbl val="0"/>
      </c:catAx>
      <c:valAx>
        <c:axId val="1692338959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68833251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 sz="2400" b="1">
          <a:effectLst>
            <a:outerShdw blurRad="38100" dist="38100" dir="2700000" algn="tl">
              <a:srgbClr val="000000">
                <a:alpha val="43137"/>
              </a:srgbClr>
            </a:outerShdw>
          </a:effectLst>
        </a:defRPr>
      </a:pPr>
      <a:endParaRPr lang="pt-BR"/>
    </a:p>
  </c:txPr>
  <c:externalData r:id="rId3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8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'DADOS e GRÁFICOS'!$A$59</c:f>
              <c:strCache>
                <c:ptCount val="1"/>
                <c:pt idx="0">
                  <c:v>5º ano - SPACE - MAT</c:v>
                </c:pt>
              </c:strCache>
            </c:strRef>
          </c:tx>
          <c:spPr>
            <a:ln w="34925" cap="rnd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'DADOS e GRÁFICOS'!$B$58:$K$58</c:f>
              <c:numCache>
                <c:formatCode>General</c:formatCode>
                <c:ptCount val="10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</c:numCache>
            </c:numRef>
          </c:cat>
          <c:val>
            <c:numRef>
              <c:f>'DADOS e GRÁFICOS'!$B$59:$K$59</c:f>
              <c:numCache>
                <c:formatCode>General</c:formatCode>
                <c:ptCount val="10"/>
                <c:pt idx="0">
                  <c:v>165.1</c:v>
                </c:pt>
                <c:pt idx="1">
                  <c:v>181</c:v>
                </c:pt>
                <c:pt idx="2">
                  <c:v>182.3</c:v>
                </c:pt>
                <c:pt idx="3">
                  <c:v>198.5</c:v>
                </c:pt>
                <c:pt idx="4">
                  <c:v>195.7</c:v>
                </c:pt>
                <c:pt idx="5">
                  <c:v>198.9</c:v>
                </c:pt>
                <c:pt idx="6">
                  <c:v>209</c:v>
                </c:pt>
                <c:pt idx="7">
                  <c:v>215.4</c:v>
                </c:pt>
                <c:pt idx="8">
                  <c:v>215.3</c:v>
                </c:pt>
                <c:pt idx="9">
                  <c:v>207.9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1DF-4239-B5DC-04A8F8BB97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22388911"/>
        <c:axId val="1628374047"/>
      </c:lineChart>
      <c:catAx>
        <c:axId val="162238891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lt1">
                <a:lumMod val="95000"/>
                <a:alpha val="1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lt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pt-BR"/>
          </a:p>
        </c:txPr>
        <c:crossAx val="1628374047"/>
        <c:crosses val="autoZero"/>
        <c:auto val="1"/>
        <c:lblAlgn val="ctr"/>
        <c:lblOffset val="100"/>
        <c:noMultiLvlLbl val="0"/>
      </c:catAx>
      <c:valAx>
        <c:axId val="1628374047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62238891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 sz="2400" b="1">
          <a:effectLst>
            <a:outerShdw blurRad="38100" dist="38100" dir="2700000" algn="tl">
              <a:srgbClr val="000000">
                <a:alpha val="43137"/>
              </a:srgbClr>
            </a:outerShdw>
          </a:effectLst>
        </a:defRPr>
      </a:pPr>
      <a:endParaRPr lang="pt-BR"/>
    </a:p>
  </c:txPr>
  <c:externalData r:id="rId3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8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'DADOS e GRÁFICOS'!$A$94</c:f>
              <c:strCache>
                <c:ptCount val="1"/>
                <c:pt idx="0">
                  <c:v>9º ano - SPACE - LP</c:v>
                </c:pt>
              </c:strCache>
            </c:strRef>
          </c:tx>
          <c:spPr>
            <a:ln w="34925" cap="rnd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'DADOS e GRÁFICOS'!$B$93:$J$93</c:f>
              <c:numCache>
                <c:formatCode>General</c:formatCode>
                <c:ptCount val="9"/>
                <c:pt idx="0">
                  <c:v>2008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</c:numCache>
            </c:numRef>
          </c:cat>
          <c:val>
            <c:numRef>
              <c:f>'DADOS e GRÁFICOS'!$B$94:$J$94</c:f>
              <c:numCache>
                <c:formatCode>General</c:formatCode>
                <c:ptCount val="9"/>
                <c:pt idx="0">
                  <c:v>216.8</c:v>
                </c:pt>
                <c:pt idx="1">
                  <c:v>226</c:v>
                </c:pt>
                <c:pt idx="2">
                  <c:v>231.8</c:v>
                </c:pt>
                <c:pt idx="3">
                  <c:v>239.6</c:v>
                </c:pt>
                <c:pt idx="4">
                  <c:v>235.2</c:v>
                </c:pt>
                <c:pt idx="5">
                  <c:v>232.8</c:v>
                </c:pt>
                <c:pt idx="6">
                  <c:v>237.1</c:v>
                </c:pt>
                <c:pt idx="7">
                  <c:v>246.4</c:v>
                </c:pt>
                <c:pt idx="8">
                  <c:v>243.9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381-4816-A736-C0773AF05D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96100319"/>
        <c:axId val="1781193119"/>
      </c:lineChart>
      <c:catAx>
        <c:axId val="169610031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lt1">
                <a:lumMod val="95000"/>
                <a:alpha val="1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lt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pt-BR"/>
          </a:p>
        </c:txPr>
        <c:crossAx val="1781193119"/>
        <c:crosses val="autoZero"/>
        <c:auto val="1"/>
        <c:lblAlgn val="ctr"/>
        <c:lblOffset val="100"/>
        <c:noMultiLvlLbl val="0"/>
      </c:catAx>
      <c:valAx>
        <c:axId val="1781193119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69610031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 sz="2400" b="1">
          <a:effectLst>
            <a:outerShdw blurRad="38100" dist="38100" dir="2700000" algn="tl">
              <a:srgbClr val="000000">
                <a:alpha val="43137"/>
              </a:srgbClr>
            </a:outerShdw>
          </a:effectLst>
        </a:defRPr>
      </a:pPr>
      <a:endParaRPr lang="pt-BR"/>
    </a:p>
  </c:txPr>
  <c:externalData r:id="rId3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8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'DADOS e GRÁFICOS'!$A$129</c:f>
              <c:strCache>
                <c:ptCount val="1"/>
                <c:pt idx="0">
                  <c:v>9º ano - SPACE - MAT</c:v>
                </c:pt>
              </c:strCache>
            </c:strRef>
          </c:tx>
          <c:spPr>
            <a:ln w="34925" cap="rnd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'DADOS e GRÁFICOS'!$B$128:$J$128</c:f>
              <c:numCache>
                <c:formatCode>General</c:formatCode>
                <c:ptCount val="9"/>
                <c:pt idx="0">
                  <c:v>2008</c:v>
                </c:pt>
                <c:pt idx="1">
                  <c:v>2010</c:v>
                </c:pt>
                <c:pt idx="2">
                  <c:v>2011</c:v>
                </c:pt>
                <c:pt idx="3">
                  <c:v>2012</c:v>
                </c:pt>
                <c:pt idx="4">
                  <c:v>2013</c:v>
                </c:pt>
                <c:pt idx="5">
                  <c:v>2014</c:v>
                </c:pt>
                <c:pt idx="6">
                  <c:v>2015</c:v>
                </c:pt>
                <c:pt idx="7">
                  <c:v>2016</c:v>
                </c:pt>
                <c:pt idx="8">
                  <c:v>2017</c:v>
                </c:pt>
              </c:numCache>
            </c:numRef>
          </c:cat>
          <c:val>
            <c:numRef>
              <c:f>'DADOS e GRÁFICOS'!$B$129:$J$129</c:f>
              <c:numCache>
                <c:formatCode>General</c:formatCode>
                <c:ptCount val="9"/>
                <c:pt idx="0">
                  <c:v>221.1</c:v>
                </c:pt>
                <c:pt idx="1">
                  <c:v>230.2</c:v>
                </c:pt>
                <c:pt idx="2">
                  <c:v>237.4</c:v>
                </c:pt>
                <c:pt idx="3">
                  <c:v>240.7</c:v>
                </c:pt>
                <c:pt idx="4">
                  <c:v>233.7</c:v>
                </c:pt>
                <c:pt idx="5">
                  <c:v>234.7</c:v>
                </c:pt>
                <c:pt idx="6">
                  <c:v>236.4</c:v>
                </c:pt>
                <c:pt idx="7">
                  <c:v>238.4</c:v>
                </c:pt>
                <c:pt idx="8">
                  <c:v>236.8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605-4C32-9F11-279EA27A09C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22399727"/>
        <c:axId val="1574716303"/>
      </c:lineChart>
      <c:catAx>
        <c:axId val="16223997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lt1">
                <a:lumMod val="95000"/>
                <a:alpha val="1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lt1">
                    <a:lumMod val="8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pt-BR"/>
          </a:p>
        </c:txPr>
        <c:crossAx val="1574716303"/>
        <c:crosses val="autoZero"/>
        <c:auto val="1"/>
        <c:lblAlgn val="ctr"/>
        <c:lblOffset val="100"/>
        <c:noMultiLvlLbl val="0"/>
      </c:catAx>
      <c:valAx>
        <c:axId val="1574716303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6223997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 sz="2400" b="1">
          <a:effectLst>
            <a:outerShdw blurRad="38100" dist="38100" dir="2700000" algn="tl">
              <a:srgbClr val="000000">
                <a:alpha val="43137"/>
              </a:srgbClr>
            </a:outerShdw>
          </a:effectLst>
        </a:defRPr>
      </a:pPr>
      <a:endParaRPr lang="pt-BR"/>
    </a:p>
  </c:txPr>
  <c:externalData r:id="rId3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880" b="1" i="0" u="none" strike="noStrike" kern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pt-BR"/>
              <a:t>ICMS - FUNDEB - 2011 - 2017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80" b="1" i="0" u="none" strike="noStrike" kern="1200" spc="100" baseline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ICMS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numRef>
              <c:f>Planilha1!$A$2:$A$8</c:f>
              <c:numCache>
                <c:formatCode>#,##0</c:formatCode>
                <c:ptCount val="7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</c:numCache>
            </c:numRef>
          </c:cat>
          <c:val>
            <c:numRef>
              <c:f>Planilha1!$B$2:$B$8</c:f>
              <c:numCache>
                <c:formatCode>#,##0.00</c:formatCode>
                <c:ptCount val="7"/>
                <c:pt idx="0">
                  <c:v>4112508.73</c:v>
                </c:pt>
                <c:pt idx="1">
                  <c:v>4565504.9800000004</c:v>
                </c:pt>
                <c:pt idx="2">
                  <c:v>5265882.8600000003</c:v>
                </c:pt>
                <c:pt idx="3">
                  <c:v>5694412.9000000004</c:v>
                </c:pt>
                <c:pt idx="4">
                  <c:v>5665719.1600000001</c:v>
                </c:pt>
                <c:pt idx="5">
                  <c:v>6061593.7300000004</c:v>
                </c:pt>
                <c:pt idx="6">
                  <c:v>6446605.9000000004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979-4535-8CE1-A40B5149FE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8208608"/>
        <c:axId val="315154400"/>
      </c:barChart>
      <c:lineChart>
        <c:grouping val="standard"/>
        <c:varyColors val="0"/>
        <c:ser>
          <c:idx val="1"/>
          <c:order val="1"/>
          <c:tx>
            <c:strRef>
              <c:f>Planilha1!$C$1</c:f>
              <c:strCache>
                <c:ptCount val="1"/>
                <c:pt idx="0">
                  <c:v>%</c:v>
                </c:pt>
              </c:strCache>
            </c:strRef>
          </c:tx>
          <c:spPr>
            <a:ln w="34925" cap="rnd">
              <a:solidFill>
                <a:schemeClr val="accent2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400" b="1" i="0" u="none" strike="noStrike" kern="1200" baseline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Planilha1!$A$2:$A$8</c:f>
              <c:numCache>
                <c:formatCode>#,##0</c:formatCode>
                <c:ptCount val="7"/>
                <c:pt idx="0">
                  <c:v>2011</c:v>
                </c:pt>
                <c:pt idx="1">
                  <c:v>2012</c:v>
                </c:pt>
                <c:pt idx="2">
                  <c:v>2013</c:v>
                </c:pt>
                <c:pt idx="3">
                  <c:v>2014</c:v>
                </c:pt>
                <c:pt idx="4">
                  <c:v>2015</c:v>
                </c:pt>
                <c:pt idx="5">
                  <c:v>2016</c:v>
                </c:pt>
                <c:pt idx="6">
                  <c:v>2017</c:v>
                </c:pt>
              </c:numCache>
            </c:numRef>
          </c:cat>
          <c:val>
            <c:numRef>
              <c:f>Planilha1!$C$2:$C$8</c:f>
              <c:numCache>
                <c:formatCode>0.00</c:formatCode>
                <c:ptCount val="7"/>
                <c:pt idx="1">
                  <c:v>9.9221499480217492</c:v>
                </c:pt>
                <c:pt idx="2">
                  <c:v>13.300293580780485</c:v>
                </c:pt>
                <c:pt idx="3">
                  <c:v>7.5254472677947177</c:v>
                </c:pt>
                <c:pt idx="4">
                  <c:v>-0.50644479879232529</c:v>
                </c:pt>
                <c:pt idx="5">
                  <c:v>6.5308660994672154</c:v>
                </c:pt>
                <c:pt idx="6">
                  <c:v>5.9723236688006613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979-4535-8CE1-A40B5149FE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18201536"/>
        <c:axId val="315167360"/>
      </c:lineChart>
      <c:catAx>
        <c:axId val="318208608"/>
        <c:scaling>
          <c:orientation val="minMax"/>
        </c:scaling>
        <c:delete val="0"/>
        <c:axPos val="b"/>
        <c:numFmt formatCode="#,##0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pt-BR"/>
          </a:p>
        </c:txPr>
        <c:crossAx val="315154400"/>
        <c:crosses val="autoZero"/>
        <c:auto val="1"/>
        <c:lblAlgn val="ctr"/>
        <c:lblOffset val="100"/>
        <c:noMultiLvlLbl val="0"/>
      </c:catAx>
      <c:valAx>
        <c:axId val="315154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#,##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pt-BR"/>
          </a:p>
        </c:txPr>
        <c:crossAx val="318208608"/>
        <c:crosses val="autoZero"/>
        <c:crossBetween val="between"/>
      </c:valAx>
      <c:valAx>
        <c:axId val="315167360"/>
        <c:scaling>
          <c:orientation val="minMax"/>
        </c:scaling>
        <c:delete val="0"/>
        <c:axPos val="r"/>
        <c:numFmt formatCode="0.0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pt-BR"/>
          </a:p>
        </c:txPr>
        <c:crossAx val="318201536"/>
        <c:crosses val="max"/>
        <c:crossBetween val="between"/>
      </c:valAx>
      <c:catAx>
        <c:axId val="318201536"/>
        <c:scaling>
          <c:orientation val="minMax"/>
        </c:scaling>
        <c:delete val="1"/>
        <c:axPos val="b"/>
        <c:numFmt formatCode="#,##0" sourceLinked="1"/>
        <c:majorTickMark val="none"/>
        <c:minorTickMark val="none"/>
        <c:tickLblPos val="nextTo"/>
        <c:crossAx val="315167360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baseline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 sz="2400" b="1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</a:defRPr>
      </a:pPr>
      <a:endParaRPr lang="pt-BR"/>
    </a:p>
  </c:txPr>
  <c:externalData r:id="rId4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spc="1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pt-BR"/>
              <a:t>FORMAÇÃO DOCENTE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spc="100" baseline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defRPr>
          </a:pPr>
          <a:endParaRPr lang="pt-B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Plan1!$A$170</c:f>
              <c:strCache>
                <c:ptCount val="1"/>
                <c:pt idx="0">
                  <c:v>ENSINO FUNDAMENTAL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cat>
            <c:numRef>
              <c:f>Plan1!$B$169:$F$169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Plan1!$B$170:$F$170</c:f>
              <c:numCache>
                <c:formatCode>General</c:formatCode>
                <c:ptCount val="5"/>
                <c:pt idx="0">
                  <c:v>0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90-4090-A053-66980AD9DF28}"/>
            </c:ext>
          </c:extLst>
        </c:ser>
        <c:ser>
          <c:idx val="1"/>
          <c:order val="1"/>
          <c:tx>
            <c:strRef>
              <c:f>Plan1!$A$171</c:f>
              <c:strCache>
                <c:ptCount val="1"/>
                <c:pt idx="0">
                  <c:v>ENSINO MÉDIO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Plan1!$B$169:$F$169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Plan1!$B$171:$F$171</c:f>
              <c:numCache>
                <c:formatCode>General</c:formatCode>
                <c:ptCount val="5"/>
                <c:pt idx="0">
                  <c:v>11</c:v>
                </c:pt>
                <c:pt idx="1">
                  <c:v>76</c:v>
                </c:pt>
                <c:pt idx="2">
                  <c:v>75</c:v>
                </c:pt>
                <c:pt idx="3">
                  <c:v>69</c:v>
                </c:pt>
                <c:pt idx="4">
                  <c:v>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690-4090-A053-66980AD9DF28}"/>
            </c:ext>
          </c:extLst>
        </c:ser>
        <c:ser>
          <c:idx val="2"/>
          <c:order val="2"/>
          <c:tx>
            <c:strRef>
              <c:f>Plan1!$A$172</c:f>
              <c:strCache>
                <c:ptCount val="1"/>
                <c:pt idx="0">
                  <c:v>ENSINO SUPERIOR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Plan1!$B$169:$F$169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Plan1!$B$172:$F$172</c:f>
              <c:numCache>
                <c:formatCode>General</c:formatCode>
                <c:ptCount val="5"/>
                <c:pt idx="0">
                  <c:v>158</c:v>
                </c:pt>
                <c:pt idx="1">
                  <c:v>129</c:v>
                </c:pt>
                <c:pt idx="2">
                  <c:v>117</c:v>
                </c:pt>
                <c:pt idx="3">
                  <c:v>95</c:v>
                </c:pt>
                <c:pt idx="4">
                  <c:v>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690-4090-A053-66980AD9DF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62627615"/>
        <c:axId val="62560895"/>
      </c:barChart>
      <c:catAx>
        <c:axId val="6262761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1" i="0" u="none" strike="noStrike" kern="12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cs"/>
              </a:defRPr>
            </a:pPr>
            <a:endParaRPr lang="pt-BR"/>
          </a:p>
        </c:txPr>
        <c:crossAx val="62560895"/>
        <c:crosses val="autoZero"/>
        <c:auto val="1"/>
        <c:lblAlgn val="ctr"/>
        <c:lblOffset val="100"/>
        <c:noMultiLvlLbl val="0"/>
      </c:catAx>
      <c:valAx>
        <c:axId val="62560895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6262761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baseline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 sz="2000" b="1">
          <a:solidFill>
            <a:schemeClr val="bg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</a:defRPr>
      </a:pPr>
      <a:endParaRPr lang="pt-BR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33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33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33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charts/style14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15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16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22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ize="5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charts/style20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21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22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23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charts/style24.xml><?xml version="1.0" encoding="utf-8"?>
<cs:chartStyle xmlns:cs="http://schemas.microsoft.com/office/drawing/2012/chartStyle" xmlns:a="http://schemas.openxmlformats.org/drawingml/2006/main" id="233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charts/style25.xml><?xml version="1.0" encoding="utf-8"?>
<cs:chartStyle xmlns:cs="http://schemas.microsoft.com/office/drawing/2012/chartStyle" xmlns:a="http://schemas.openxmlformats.org/drawingml/2006/main" id="233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charts/style26.xml><?xml version="1.0" encoding="utf-8"?>
<cs:chartStyle xmlns:cs="http://schemas.microsoft.com/office/drawing/2012/chartStyle" xmlns:a="http://schemas.openxmlformats.org/drawingml/2006/main" id="233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charts/style27.xml><?xml version="1.0" encoding="utf-8"?>
<cs:chartStyle xmlns:cs="http://schemas.microsoft.com/office/drawing/2012/chartStyle" xmlns:a="http://schemas.openxmlformats.org/drawingml/2006/main" id="233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charts/style28.xml><?xml version="1.0" encoding="utf-8"?>
<cs:chartStyle xmlns:cs="http://schemas.microsoft.com/office/drawing/2012/chartStyle" xmlns:a="http://schemas.openxmlformats.org/drawingml/2006/main" id="233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charts/style29.xml><?xml version="1.0" encoding="utf-8"?>
<cs:chartStyle xmlns:cs="http://schemas.microsoft.com/office/drawing/2012/chartStyle" xmlns:a="http://schemas.openxmlformats.org/drawingml/2006/main" id="328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gradFill>
        <a:gsLst>
          <a:gs pos="100000">
            <a:schemeClr val="dk1">
              <a:lumMod val="95000"/>
              <a:lumOff val="5000"/>
            </a:schemeClr>
          </a:gs>
          <a:gs pos="0">
            <a:schemeClr val="dk1">
              <a:lumMod val="75000"/>
              <a:lumOff val="25000"/>
            </a:schemeClr>
          </a:gs>
        </a:gsLst>
        <a:path path="circle">
          <a:fillToRect l="50000" t="50000" r="50000" b="50000"/>
        </a:path>
      </a:gradFill>
      <a:ln w="9525">
        <a:solidFill>
          <a:schemeClr val="dk1">
            <a:lumMod val="75000"/>
            <a:lumOff val="2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/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/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gradFill>
        <a:gsLst>
          <a:gs pos="100000">
            <a:schemeClr val="lt1">
              <a:lumMod val="85000"/>
            </a:schemeClr>
          </a:gs>
          <a:gs pos="0">
            <a:schemeClr val="lt1"/>
          </a:gs>
        </a:gsLst>
        <a:path path="circle">
          <a:fillToRect l="50000" t="50000" r="50000" b="50000"/>
        </a:path>
      </a:gradFill>
      <a:ln w="9525" cap="flat" cmpd="sng" algn="ctr">
        <a:solidFill>
          <a:schemeClr val="lt1"/>
        </a:solidFill>
        <a:round/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charts/style30.xml><?xml version="1.0" encoding="utf-8"?>
<cs:chartStyle xmlns:cs="http://schemas.microsoft.com/office/drawing/2012/chartStyle" xmlns:a="http://schemas.openxmlformats.org/drawingml/2006/main" id="209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lt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lt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lt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lt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lt1"/>
    </cs:fontRef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0.67051</cdr:x>
      <cdr:y>0.61818</cdr:y>
    </cdr:from>
    <cdr:to>
      <cdr:x>0.97988</cdr:x>
      <cdr:y>0.69091</cdr:y>
    </cdr:to>
    <cdr:sp macro="" textlink="">
      <cdr:nvSpPr>
        <cdr:cNvPr id="2" name="CaixaDeTexto 1">
          <a:extLst xmlns:a="http://schemas.openxmlformats.org/drawingml/2006/main">
            <a:ext uri="{FF2B5EF4-FFF2-40B4-BE49-F238E27FC236}">
              <a16:creationId xmlns:a16="http://schemas.microsoft.com/office/drawing/2014/main" id="{C4586C5D-8DBC-4DB6-84CA-D67448EEE8B0}"/>
            </a:ext>
          </a:extLst>
        </cdr:cNvPr>
        <cdr:cNvSpPr txBox="1"/>
      </cdr:nvSpPr>
      <cdr:spPr>
        <a:xfrm xmlns:a="http://schemas.openxmlformats.org/drawingml/2006/main">
          <a:off x="7970520" y="3826413"/>
          <a:ext cx="3677529" cy="45016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pt-BR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C6CDF5-C0FD-40C7-9382-47E97E4CBB80}" type="datetimeFigureOut">
              <a:rPr lang="pt-BR" smtClean="0"/>
              <a:t>08/05/2018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F07FF8-AB9D-44A9-B023-D991AFDD011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485638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F07FF8-AB9D-44A9-B023-D991AFDD0111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289282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F07FF8-AB9D-44A9-B023-D991AFDD0111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797423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F07FF8-AB9D-44A9-B023-D991AFDD0111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40780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F07FF8-AB9D-44A9-B023-D991AFDD0111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156447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F07FF8-AB9D-44A9-B023-D991AFDD0111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82168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F07FF8-AB9D-44A9-B023-D991AFDD0111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301236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F07FF8-AB9D-44A9-B023-D991AFDD0111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65599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F07FF8-AB9D-44A9-B023-D991AFDD0111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0772502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F07FF8-AB9D-44A9-B023-D991AFDD0111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195828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F07FF8-AB9D-44A9-B023-D991AFDD0111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383292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F07FF8-AB9D-44A9-B023-D991AFDD0111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699327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F07FF8-AB9D-44A9-B023-D991AFDD0111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005691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F07FF8-AB9D-44A9-B023-D991AFDD0111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772395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F07FF8-AB9D-44A9-B023-D991AFDD0111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078204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F07FF8-AB9D-44A9-B023-D991AFDD0111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8157454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F07FF8-AB9D-44A9-B023-D991AFDD0111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745487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F07FF8-AB9D-44A9-B023-D991AFDD0111}" type="slidenum">
              <a:rPr lang="pt-BR" smtClean="0"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061400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F07FF8-AB9D-44A9-B023-D991AFDD0111}" type="slidenum">
              <a:rPr lang="pt-BR" smtClean="0"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1440290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F07FF8-AB9D-44A9-B023-D991AFDD0111}" type="slidenum">
              <a:rPr lang="pt-BR" smtClean="0"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9662638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F07FF8-AB9D-44A9-B023-D991AFDD0111}" type="slidenum">
              <a:rPr lang="pt-BR" smtClean="0"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8420581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F07FF8-AB9D-44A9-B023-D991AFDD0111}" type="slidenum">
              <a:rPr lang="pt-BR" smtClean="0"/>
              <a:t>21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4675269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F07FF8-AB9D-44A9-B023-D991AFDD0111}" type="slidenum">
              <a:rPr lang="pt-BR" smtClean="0"/>
              <a:t>22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2875315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F07FF8-AB9D-44A9-B023-D991AFDD0111}" type="slidenum">
              <a:rPr lang="pt-BR" smtClean="0"/>
              <a:t>23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1654676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F07FF8-AB9D-44A9-B023-D991AFDD0111}" type="slidenum">
              <a:rPr lang="pt-BR" smtClean="0"/>
              <a:t>24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730343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8D869-281E-427B-A554-C08F96CAEF67}" type="datetime1">
              <a:rPr lang="pt-BR" smtClean="0"/>
              <a:t>08/05/2018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722769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6AB90E-AC7B-4E6B-B192-874F91C6B0EC}" type="datetime1">
              <a:rPr lang="pt-BR" smtClean="0"/>
              <a:t>08/05/2018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508585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05BAC-458A-454C-82DC-C9F08C9F91D2}" type="datetime1">
              <a:rPr lang="pt-BR" smtClean="0"/>
              <a:t>08/05/2018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793917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4D5889-D980-42B3-A7C8-8EA3D802E803}" type="datetime1">
              <a:rPr lang="pt-BR" smtClean="0"/>
              <a:t>08/05/2018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88901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AB68E4-4E30-4098-B287-E1B1937DAAD9}" type="datetime1">
              <a:rPr lang="pt-BR" smtClean="0"/>
              <a:t>08/05/2018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865283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7C5ED4-388D-4CC7-8B5B-AA69FD452381}" type="datetime1">
              <a:rPr lang="pt-BR" smtClean="0"/>
              <a:t>08/05/2018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078473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15656-599E-4177-934F-F02BA7BBD855}" type="datetime1">
              <a:rPr lang="pt-BR" smtClean="0"/>
              <a:t>08/05/2018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631493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9DFFE5-2C2C-483F-84F6-AD884CF434C0}" type="datetime1">
              <a:rPr lang="pt-BR" smtClean="0"/>
              <a:t>08/05/2018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18192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FA2E1-48DD-4BCC-9682-58341B49DE2C}" type="datetime1">
              <a:rPr lang="pt-BR" smtClean="0"/>
              <a:t>08/05/2018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31271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9D1B59-FBE4-4FE9-967B-3380807F521F}" type="datetime1">
              <a:rPr lang="pt-BR" smtClean="0"/>
              <a:t>08/05/2018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3698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51CE6-A149-4AF5-87E6-D89AF57487F1}" type="datetime1">
              <a:rPr lang="pt-BR" smtClean="0"/>
              <a:t>08/05/2018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83707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8CA25-F54E-4035-A14C-71CA559F8361}" type="datetime1">
              <a:rPr lang="pt-BR" smtClean="0"/>
              <a:t>08/05/2018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t-BR"/>
              <a:t>José Cavalcante Arnaud - Consultoria Educacional</a:t>
            </a: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CFC86B-C73D-4CB3-826B-D0BF5DD3C1A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39511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3.emf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emf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7.xml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9.xml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0.xml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8.xml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9.xml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0.xml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1.xml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2.xml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3.xml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4.xml"/><Relationship Id="rId1" Type="http://schemas.openxmlformats.org/officeDocument/2006/relationships/slideLayout" Target="../slideLayouts/slideLayout1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4.emf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5.xml"/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lanalto.gov.br/CCIVIL_03/LEIS/L9394.htm" TargetMode="External"/><Relationship Id="rId2" Type="http://schemas.openxmlformats.org/officeDocument/2006/relationships/hyperlink" Target="http://legislacao.planalto.gov.br/legisla/legislacao.nsf/Viw_Identificacao/lei%2012.960-2014?OpenDocument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lanalto.gov.br/CCIVIL_03/LEIS/L9394.htm#art28p" TargetMode="Externa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lanalto.gov.br/ccivil_03/constituicao/Constituicao.htm#adctart106" TargetMode="External"/><Relationship Id="rId2" Type="http://schemas.openxmlformats.org/officeDocument/2006/relationships/hyperlink" Target="https://www.planalto.gov.br/ccivil_03/constituicao/Constituicao.htm#adct" TargetMode="External"/><Relationship Id="rId1" Type="http://schemas.openxmlformats.org/officeDocument/2006/relationships/slideLayout" Target="../slideLayouts/slideLayout1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lanalto.gov.br/ccivil_03/constituicao/Constituicao.htm#adctart107" TargetMode="External"/><Relationship Id="rId1" Type="http://schemas.openxmlformats.org/officeDocument/2006/relationships/slideLayout" Target="../slideLayouts/slideLayout1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lanalto.gov.br/ccivil_03/constituicao/Constituicao.htm#adctart107" TargetMode="External"/><Relationship Id="rId1" Type="http://schemas.openxmlformats.org/officeDocument/2006/relationships/slideLayout" Target="../slideLayouts/slideLayout1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lanalto.gov.br/ccivil_03/constituicao/Constituicao.htm#adctart107" TargetMode="External"/><Relationship Id="rId1" Type="http://schemas.openxmlformats.org/officeDocument/2006/relationships/slideLayout" Target="../slideLayouts/slideLayout1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lanalto.gov.br/ccivil_03/constituicao/Emendas/Emc/emc86.htm#art1" TargetMode="External"/><Relationship Id="rId2" Type="http://schemas.openxmlformats.org/officeDocument/2006/relationships/hyperlink" Target="https://www.planalto.gov.br/ccivil_03/constituicao/Emendas/Emc/emc29.htm#art6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planalto.gov.br/ccivil_03/constituicao/Constituicao.htm#adctart11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1</a:t>
            </a:fld>
            <a:endParaRPr lang="pt-BR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DAA343FA-6934-4F9E-A2B3-3A51FFD187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" y="107345"/>
            <a:ext cx="11676185" cy="1552643"/>
          </a:xfrm>
          <a:prstGeom prst="rect">
            <a:avLst/>
          </a:prstGeom>
        </p:spPr>
      </p:pic>
      <p:sp useBgFill="1">
        <p:nvSpPr>
          <p:cNvPr id="7" name="Retângulo 6">
            <a:extLst>
              <a:ext uri="{FF2B5EF4-FFF2-40B4-BE49-F238E27FC236}">
                <a16:creationId xmlns:a16="http://schemas.microsoft.com/office/drawing/2014/main" id="{3833F85C-1E09-4C4B-A618-66225E8471A3}"/>
              </a:ext>
            </a:extLst>
          </p:cNvPr>
          <p:cNvSpPr/>
          <p:nvPr/>
        </p:nvSpPr>
        <p:spPr>
          <a:xfrm>
            <a:off x="182880" y="1859340"/>
            <a:ext cx="11676185" cy="44935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FÓRUM ESTADUAL EXTRAORDINÁRIO DA UNDIME PERNAMBUCO</a:t>
            </a:r>
            <a:endParaRPr lang="pt-BR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ctr">
              <a:spcAft>
                <a:spcPts val="0"/>
              </a:spcAft>
            </a:pPr>
            <a:r>
              <a:rPr lang="pt-B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pt-B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ctr">
              <a:spcAft>
                <a:spcPts val="0"/>
              </a:spcAft>
            </a:pPr>
            <a:r>
              <a:rPr lang="pt-BR" sz="4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“</a:t>
            </a:r>
            <a:r>
              <a:rPr lang="pt-BR" sz="44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A EDUCAÇÃO MUNICIPAL EM TEMPOS DE DESAFIOS”</a:t>
            </a:r>
            <a:endParaRPr lang="pt-BR" sz="44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ctr">
              <a:spcAft>
                <a:spcPts val="0"/>
              </a:spcAft>
            </a:pPr>
            <a:endParaRPr lang="pt-B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ctr">
              <a:spcAft>
                <a:spcPts val="0"/>
              </a:spcAft>
            </a:pPr>
            <a:endParaRPr lang="pt-B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ctr">
              <a:spcAft>
                <a:spcPts val="0"/>
              </a:spcAft>
            </a:pPr>
            <a:endParaRPr lang="pt-B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ctr">
              <a:spcAft>
                <a:spcPts val="0"/>
              </a:spcAft>
            </a:pPr>
            <a:r>
              <a:rPr lang="pt-B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Recife – PE</a:t>
            </a:r>
            <a:endParaRPr lang="pt-BR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ctr">
              <a:spcAft>
                <a:spcPts val="0"/>
              </a:spcAft>
            </a:pPr>
            <a:r>
              <a:rPr lang="pt-B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 Maio 2018</a:t>
            </a:r>
            <a:endParaRPr lang="pt-B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61625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2</a:t>
            </a:fld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3833F85C-1E09-4C4B-A618-66225E8471A3}"/>
              </a:ext>
            </a:extLst>
          </p:cNvPr>
          <p:cNvSpPr/>
          <p:nvPr/>
        </p:nvSpPr>
        <p:spPr>
          <a:xfrm>
            <a:off x="0" y="5162983"/>
            <a:ext cx="12192000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pt-B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</a:rPr>
              <a:t>PODEMOS PLANEJAR PARA SUPERAR DESAFIOS?</a:t>
            </a:r>
            <a:endParaRPr lang="pt-BR" sz="2400" dirty="0">
              <a:solidFill>
                <a:srgbClr val="FF0000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C13CC21-81DD-4D02-99D9-108F7F6E3093}"/>
              </a:ext>
            </a:extLst>
          </p:cNvPr>
          <p:cNvSpPr/>
          <p:nvPr/>
        </p:nvSpPr>
        <p:spPr>
          <a:xfrm>
            <a:off x="0" y="0"/>
            <a:ext cx="12192000" cy="861774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pt-BR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“</a:t>
            </a:r>
            <a:r>
              <a:rPr lang="pt-BR" sz="32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A EDUCAÇÃO MUNICIPAL EM TEMPOS DE DESAFIOS”</a:t>
            </a:r>
            <a:endParaRPr lang="pt-BR" sz="3200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ctr">
              <a:spcAft>
                <a:spcPts val="0"/>
              </a:spcAft>
            </a:pPr>
            <a:r>
              <a:rPr lang="pt-BR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</a:rPr>
              <a:t>INSPIRADOS NA TEMÁTICA DO FÓRUM OUSAMOS DISCUTIR A SEGUINTE PAUTA: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971782FC-5879-4ECB-B56C-B6D24C18468F}"/>
              </a:ext>
            </a:extLst>
          </p:cNvPr>
          <p:cNvSpPr/>
          <p:nvPr/>
        </p:nvSpPr>
        <p:spPr>
          <a:xfrm>
            <a:off x="0" y="1095790"/>
            <a:ext cx="12191999" cy="5232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</a:rPr>
              <a:t>CRISES x DESAFIOS  - ANÁLISE DE CONTEXTO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00E30776-97D2-440C-B998-DBB064E8B66C}"/>
              </a:ext>
            </a:extLst>
          </p:cNvPr>
          <p:cNvSpPr/>
          <p:nvPr/>
        </p:nvSpPr>
        <p:spPr>
          <a:xfrm>
            <a:off x="0" y="1965274"/>
            <a:ext cx="12192000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</a:rPr>
              <a:t>INSTRUMENTOS DO GOVERNO E DA AÇÃO PÚBLICA NA EDUCAÇÃO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D5C681F2-19D4-4F14-A19E-A7036D622A63}"/>
              </a:ext>
            </a:extLst>
          </p:cNvPr>
          <p:cNvSpPr/>
          <p:nvPr/>
        </p:nvSpPr>
        <p:spPr>
          <a:xfrm>
            <a:off x="0" y="2746972"/>
            <a:ext cx="12192000" cy="46166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pt-BR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</a:rPr>
              <a:t>AÇÃO PÚBLICA</a:t>
            </a:r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</a:rPr>
              <a:t> PARA GARANTIR O </a:t>
            </a:r>
            <a:r>
              <a:rPr lang="pt-BR" sz="24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</a:rPr>
              <a:t>DIREITO À EDUCAÇÃO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AAB979B8-B2FC-4FB8-B8A4-3509418B3484}"/>
              </a:ext>
            </a:extLst>
          </p:cNvPr>
          <p:cNvSpPr/>
          <p:nvPr/>
        </p:nvSpPr>
        <p:spPr>
          <a:xfrm>
            <a:off x="1" y="3576794"/>
            <a:ext cx="12191999" cy="5232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</a:rPr>
              <a:t>DESAFIOS – UM CASO CONCRETO – DEBATES/DISCUSSÕES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B0CC83A0-643D-4EE8-AFF9-FB81DCF6FB41}"/>
              </a:ext>
            </a:extLst>
          </p:cNvPr>
          <p:cNvSpPr/>
          <p:nvPr/>
        </p:nvSpPr>
        <p:spPr>
          <a:xfrm>
            <a:off x="-1" y="4378650"/>
            <a:ext cx="12191999" cy="40011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pt-B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</a:rPr>
              <a:t>QUAIS OS PROBLEMAS (CAUSAS) FACTÍVEIS E PRÓXIMAS DA NOSSA REALIDADE</a:t>
            </a:r>
          </a:p>
        </p:txBody>
      </p:sp>
    </p:spTree>
    <p:extLst>
      <p:ext uri="{BB962C8B-B14F-4D97-AF65-F5344CB8AC3E}">
        <p14:creationId xmlns:p14="http://schemas.microsoft.com/office/powerpoint/2010/main" val="27617096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" grpId="0" animBg="1"/>
      <p:bldP spid="5" grpId="0" animBg="1"/>
      <p:bldP spid="8" grpId="0" animBg="1"/>
      <p:bldP spid="9" grpId="0" animBg="1"/>
      <p:bldP spid="10" grpId="0" animBg="1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3</a:t>
            </a:fld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24A9F8BA-CE26-4199-9F4A-CF88DE31D639}"/>
              </a:ext>
            </a:extLst>
          </p:cNvPr>
          <p:cNvSpPr/>
          <p:nvPr/>
        </p:nvSpPr>
        <p:spPr>
          <a:xfrm>
            <a:off x="0" y="19774"/>
            <a:ext cx="12192000" cy="707886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pt-BR" sz="4000" b="1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CRISES x DESAFIOS</a:t>
            </a:r>
            <a:endParaRPr lang="pt-BR" sz="3200" dirty="0">
              <a:solidFill>
                <a:schemeClr val="bg1"/>
              </a:solidFill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pic>
        <p:nvPicPr>
          <p:cNvPr id="25602" name="Picture 2" descr="Resultado de imagem para crises">
            <a:extLst>
              <a:ext uri="{FF2B5EF4-FFF2-40B4-BE49-F238E27FC236}">
                <a16:creationId xmlns:a16="http://schemas.microsoft.com/office/drawing/2014/main" id="{699EE779-A295-4BEA-B0B3-28BE686356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666" y="926072"/>
            <a:ext cx="4703298" cy="2502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AutoShape 4" descr="Resultado de imagem para desafios">
            <a:extLst>
              <a:ext uri="{FF2B5EF4-FFF2-40B4-BE49-F238E27FC236}">
                <a16:creationId xmlns:a16="http://schemas.microsoft.com/office/drawing/2014/main" id="{4F5BF8E2-EB7A-4E77-8ED2-37437872AA3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1D98ED0A-9F2F-4CF4-A2E8-7DBE1FD52C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0965" y="954206"/>
            <a:ext cx="5064369" cy="2627194"/>
          </a:xfrm>
          <a:prstGeom prst="rect">
            <a:avLst/>
          </a:prstGeom>
        </p:spPr>
      </p:pic>
      <p:sp>
        <p:nvSpPr>
          <p:cNvPr id="8" name="Sinal de Multiplicação 7">
            <a:extLst>
              <a:ext uri="{FF2B5EF4-FFF2-40B4-BE49-F238E27FC236}">
                <a16:creationId xmlns:a16="http://schemas.microsoft.com/office/drawing/2014/main" id="{9F22F991-367F-42F3-9C28-2EF749215387}"/>
              </a:ext>
            </a:extLst>
          </p:cNvPr>
          <p:cNvSpPr/>
          <p:nvPr/>
        </p:nvSpPr>
        <p:spPr>
          <a:xfrm>
            <a:off x="5240215" y="1497413"/>
            <a:ext cx="1350499" cy="1322364"/>
          </a:xfrm>
          <a:prstGeom prst="mathMultiply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18A2D75B-21B7-49A3-B640-10C82DD1A9BF}"/>
              </a:ext>
            </a:extLst>
          </p:cNvPr>
          <p:cNvSpPr/>
          <p:nvPr/>
        </p:nvSpPr>
        <p:spPr>
          <a:xfrm>
            <a:off x="243840" y="3874158"/>
            <a:ext cx="542544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pt-BR" sz="2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O substantivo </a:t>
            </a:r>
            <a:r>
              <a:rPr lang="pt-B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CRISE</a:t>
            </a:r>
            <a:r>
              <a:rPr lang="pt-BR" sz="2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vem do latim </a:t>
            </a:r>
            <a:r>
              <a:rPr lang="pt-BR" sz="2000" b="1" i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crisis</a:t>
            </a:r>
            <a:r>
              <a:rPr lang="pt-BR" sz="2000" b="1" i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,</a:t>
            </a:r>
            <a:r>
              <a:rPr lang="pt-BR" sz="2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momento de decisão, de mudança súbita. </a:t>
            </a:r>
          </a:p>
          <a:p>
            <a:pPr algn="just">
              <a:spcAft>
                <a:spcPts val="0"/>
              </a:spcAft>
            </a:pPr>
            <a:endParaRPr lang="pt-BR" sz="2000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pt-BR" sz="2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As </a:t>
            </a:r>
            <a:r>
              <a:rPr lang="pt-BR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CRISES </a:t>
            </a:r>
            <a:r>
              <a:rPr lang="pt-BR" sz="2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são ocasionadas por </a:t>
            </a:r>
            <a:r>
              <a:rPr lang="pt-BR" sz="2000" b="1" u="sng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desequilíbrios, dificuldades, problemas, circunstâncias</a:t>
            </a:r>
            <a:r>
              <a:rPr lang="pt-BR" sz="2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, por exemplo: conjuntura socioeconômica.</a:t>
            </a:r>
            <a:endParaRPr lang="pt-BR" sz="2000" dirty="0"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D245F68A-1243-4700-B667-F7392FDF35E0}"/>
              </a:ext>
            </a:extLst>
          </p:cNvPr>
          <p:cNvSpPr/>
          <p:nvPr/>
        </p:nvSpPr>
        <p:spPr>
          <a:xfrm>
            <a:off x="6096000" y="3863050"/>
            <a:ext cx="598814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pt-BR" sz="2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O substantivo </a:t>
            </a:r>
            <a:r>
              <a:rPr lang="pt-BR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DESAFIO</a:t>
            </a:r>
            <a:r>
              <a:rPr lang="pt-BR" sz="2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tem origem no verbo desafiar (“</a:t>
            </a:r>
            <a:r>
              <a:rPr lang="pt-BR" sz="20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des</a:t>
            </a:r>
            <a:r>
              <a:rPr lang="pt-BR" sz="2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” +  “afiar” do português antigo), afiançar, manter fidelidade com alguém. </a:t>
            </a:r>
          </a:p>
          <a:p>
            <a:pPr algn="just">
              <a:spcAft>
                <a:spcPts val="0"/>
              </a:spcAft>
            </a:pPr>
            <a:endParaRPr lang="pt-BR" sz="2000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pt-BR" sz="2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Para o que nos propomos se refere a uma </a:t>
            </a:r>
            <a:r>
              <a:rPr lang="pt-BR" sz="2000" b="1" u="sng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situação ou grande problema a ser vencido ou superado</a:t>
            </a:r>
            <a:r>
              <a:rPr lang="pt-BR" sz="2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, um </a:t>
            </a:r>
            <a:r>
              <a:rPr lang="pt-BR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DESAFIO</a:t>
            </a:r>
            <a:r>
              <a:rPr lang="pt-BR" sz="20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. </a:t>
            </a:r>
            <a:endParaRPr lang="pt-BR" sz="2000" dirty="0"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6072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4</a:t>
            </a:fld>
            <a:endParaRPr lang="pt-BR"/>
          </a:p>
        </p:txBody>
      </p:sp>
      <p:sp>
        <p:nvSpPr>
          <p:cNvPr id="6" name="AutoShape 4" descr="Resultado de imagem para desafios">
            <a:extLst>
              <a:ext uri="{FF2B5EF4-FFF2-40B4-BE49-F238E27FC236}">
                <a16:creationId xmlns:a16="http://schemas.microsoft.com/office/drawing/2014/main" id="{4F5BF8E2-EB7A-4E77-8ED2-37437872AA3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54E9A521-20A5-4A5D-B70E-258CFF3BDBDE}"/>
              </a:ext>
            </a:extLst>
          </p:cNvPr>
          <p:cNvSpPr txBox="1"/>
          <p:nvPr/>
        </p:nvSpPr>
        <p:spPr>
          <a:xfrm>
            <a:off x="0" y="2157251"/>
            <a:ext cx="12192000" cy="193899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QUAIS OS DESAFIOS DA EDUCAÇÃO PÚBLICA MUNICIPAL?</a:t>
            </a:r>
          </a:p>
        </p:txBody>
      </p:sp>
    </p:spTree>
    <p:extLst>
      <p:ext uri="{BB962C8B-B14F-4D97-AF65-F5344CB8AC3E}">
        <p14:creationId xmlns:p14="http://schemas.microsoft.com/office/powerpoint/2010/main" val="5754227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5</a:t>
            </a:fld>
            <a:endParaRPr lang="pt-BR"/>
          </a:p>
        </p:txBody>
      </p:sp>
      <p:pic>
        <p:nvPicPr>
          <p:cNvPr id="26628" name="Picture 4" descr="Resultado de imagem para desafios da educaÃ§Ã£o pÃºblica">
            <a:extLst>
              <a:ext uri="{FF2B5EF4-FFF2-40B4-BE49-F238E27FC236}">
                <a16:creationId xmlns:a16="http://schemas.microsoft.com/office/drawing/2014/main" id="{FE69C281-B78F-4434-866A-3BF6810CF5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01651">
            <a:off x="365513" y="797566"/>
            <a:ext cx="2409436" cy="1519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076AC491-D022-4286-94BB-90D8AA35E37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81271" y="258247"/>
            <a:ext cx="2799870" cy="2037121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9A8F4F68-16FD-4CC9-8620-7C88FEE0F8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378408">
            <a:off x="9387862" y="2043687"/>
            <a:ext cx="2145204" cy="1958837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C0F83B52-C9A8-4F52-AF14-9EA4094764E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72275" y="435145"/>
            <a:ext cx="2409825" cy="1895475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A6649911-7A32-4FE6-84F2-9606E496060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0921" y="4234654"/>
            <a:ext cx="2800350" cy="1628775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A34BE8C9-7DCE-4905-B3E8-7BFAD8D9435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609084" y="4241927"/>
            <a:ext cx="3661349" cy="1685925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FA683139-EF3E-45AF-B0C8-08F01230CB3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49489" y="2949953"/>
            <a:ext cx="1098513" cy="834158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9B1D06CB-4BB0-4E32-98DD-907FB26E3F9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71653" y="2840694"/>
            <a:ext cx="1098513" cy="834158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29B17134-D217-4AAE-9D3F-36F92E5002D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62647" y="4526446"/>
            <a:ext cx="1098513" cy="834158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2C5034F1-BBF4-46C3-A065-EDDF16A6FB9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10571" y="2768518"/>
            <a:ext cx="1098513" cy="834158"/>
          </a:xfrm>
          <a:prstGeom prst="rect">
            <a:avLst/>
          </a:prstGeom>
        </p:spPr>
      </p:pic>
      <p:pic>
        <p:nvPicPr>
          <p:cNvPr id="17" name="Imagem 16">
            <a:extLst>
              <a:ext uri="{FF2B5EF4-FFF2-40B4-BE49-F238E27FC236}">
                <a16:creationId xmlns:a16="http://schemas.microsoft.com/office/drawing/2014/main" id="{B68F9140-6D7C-4EB2-A2C4-BBE59D485624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804543" y="4897319"/>
            <a:ext cx="1098513" cy="834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4670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66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6</a:t>
            </a:fld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E50C0215-4569-4CF3-8FFC-F0F2FCF83097}"/>
              </a:ext>
            </a:extLst>
          </p:cNvPr>
          <p:cNvSpPr/>
          <p:nvPr/>
        </p:nvSpPr>
        <p:spPr>
          <a:xfrm>
            <a:off x="0" y="343949"/>
            <a:ext cx="12192000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pt-BR" sz="8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</a:rPr>
              <a:t>UMA BREVE ANÁLISE </a:t>
            </a:r>
          </a:p>
          <a:p>
            <a:pPr algn="ctr">
              <a:spcAft>
                <a:spcPts val="0"/>
              </a:spcAft>
            </a:pPr>
            <a:r>
              <a:rPr lang="pt-BR" sz="8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</a:rPr>
              <a:t>DE </a:t>
            </a:r>
          </a:p>
          <a:p>
            <a:pPr algn="ctr">
              <a:spcAft>
                <a:spcPts val="0"/>
              </a:spcAft>
            </a:pPr>
            <a:r>
              <a:rPr lang="pt-BR" sz="8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</a:rPr>
              <a:t>CONTEXTO DA EDUCAÇÃO PÚBLICA</a:t>
            </a:r>
          </a:p>
        </p:txBody>
      </p:sp>
    </p:spTree>
    <p:extLst>
      <p:ext uri="{BB962C8B-B14F-4D97-AF65-F5344CB8AC3E}">
        <p14:creationId xmlns:p14="http://schemas.microsoft.com/office/powerpoint/2010/main" val="3649570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7</a:t>
            </a:fld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AD762F7F-4C95-42C7-B5E0-5784CAB8265E}"/>
              </a:ext>
            </a:extLst>
          </p:cNvPr>
          <p:cNvSpPr/>
          <p:nvPr/>
        </p:nvSpPr>
        <p:spPr>
          <a:xfrm>
            <a:off x="0" y="9913"/>
            <a:ext cx="12192000" cy="523220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pt-BR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UMA BREVE ANÁLISE DE CONTEXTO BRASILEIRO</a:t>
            </a:r>
            <a:endParaRPr lang="pt-BR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8728B63B-34CB-45DC-B2DA-4D7971C371C2}"/>
              </a:ext>
            </a:extLst>
          </p:cNvPr>
          <p:cNvSpPr/>
          <p:nvPr/>
        </p:nvSpPr>
        <p:spPr>
          <a:xfrm>
            <a:off x="0" y="568854"/>
            <a:ext cx="12192000" cy="193899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pt-BR" sz="2400" b="1" u="sng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Cenário do(s) Direito(s) à Educação</a:t>
            </a:r>
            <a:r>
              <a:rPr lang="pt-BR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: </a:t>
            </a:r>
            <a:r>
              <a:rPr lang="pt-B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CF/88, </a:t>
            </a:r>
            <a:r>
              <a:rPr lang="pt-BR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arts</a:t>
            </a:r>
            <a:r>
              <a:rPr lang="pt-B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. 6º e 205; LDB, ECA</a:t>
            </a:r>
            <a:r>
              <a:rPr lang="pt-BR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. </a:t>
            </a:r>
            <a:r>
              <a:rPr lang="pt-B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Garantias art. 208, da CF/88</a:t>
            </a:r>
            <a:r>
              <a:rPr lang="pt-BR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, através dos níveis, etapas e modalidades, bem como </a:t>
            </a:r>
            <a:r>
              <a:rPr lang="pt-B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programas suplementares (§ 6º, art. 212)</a:t>
            </a:r>
            <a:r>
              <a:rPr lang="pt-BR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. </a:t>
            </a:r>
            <a:r>
              <a:rPr lang="pt-BR" sz="2400" b="1" u="sng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Responsabilidade pública na garantia desses direitos.</a:t>
            </a:r>
            <a:r>
              <a:rPr lang="pt-BR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 No entanto, devemos considerar a advertência de Bobbio sobre a posição das normas e a sua efetiva aplicação.</a:t>
            </a:r>
            <a:endParaRPr lang="pt-B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C5C5FC2A-2E35-43EB-BA86-80DB223590E1}"/>
              </a:ext>
            </a:extLst>
          </p:cNvPr>
          <p:cNvSpPr/>
          <p:nvPr/>
        </p:nvSpPr>
        <p:spPr>
          <a:xfrm>
            <a:off x="0" y="2709326"/>
            <a:ext cx="12192000" cy="156966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pt-BR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Anos 1980 a 1990</a:t>
            </a:r>
            <a:r>
              <a:rPr lang="pt-BR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: política social sofreu a interveniência das crises econômicas e das políticas de ajuste macroeconômico, com a restrição do gasto social, em função da estabilização fiscal (controle da inflação), através do aumento da taxa de juros, redução do déficit público e geração de superávit primário;</a:t>
            </a:r>
            <a:endParaRPr lang="pt-B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925E3FB0-8F67-4798-9C2F-760391E54F65}"/>
              </a:ext>
            </a:extLst>
          </p:cNvPr>
          <p:cNvSpPr/>
          <p:nvPr/>
        </p:nvSpPr>
        <p:spPr>
          <a:xfrm>
            <a:off x="0" y="4467248"/>
            <a:ext cx="12192000" cy="181588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0" algn="just">
              <a:spcAft>
                <a:spcPts val="0"/>
              </a:spcAft>
            </a:pPr>
            <a:r>
              <a:rPr lang="pt-BR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A </a:t>
            </a:r>
            <a:r>
              <a:rPr lang="pt-BR" sz="2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municipalização (descentralização?)</a:t>
            </a:r>
            <a:r>
              <a:rPr lang="pt-BR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 deu-se como via de implementação de grande parte das políticas sociais, </a:t>
            </a:r>
            <a:r>
              <a:rPr lang="pt-BR" sz="2800" b="1" u="sng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produzindo desafios para as administrações municipais mais pobres frente aos novos compromissos de gestão e governança.</a:t>
            </a:r>
            <a:endParaRPr lang="pt-BR" sz="28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0454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 animBg="1"/>
      <p:bldP spid="7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8</a:t>
            </a:fld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DF51DF53-47C8-42A1-AE76-11B3B6951A84}"/>
              </a:ext>
            </a:extLst>
          </p:cNvPr>
          <p:cNvSpPr/>
          <p:nvPr/>
        </p:nvSpPr>
        <p:spPr>
          <a:xfrm>
            <a:off x="0" y="2617684"/>
            <a:ext cx="12192000" cy="193899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algn="just">
              <a:spcAft>
                <a:spcPts val="0"/>
              </a:spcAft>
            </a:pPr>
            <a:r>
              <a:rPr lang="pt-BR" sz="20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A redução da ajuda externa e a pressão dos organismos internacionais de fomento pela aferição dos resultados dos programas sociais por ele financiados.</a:t>
            </a:r>
            <a:endParaRPr lang="pt-BR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457200" algn="just">
              <a:spcAft>
                <a:spcPts val="0"/>
              </a:spcAft>
            </a:pPr>
            <a:r>
              <a:rPr lang="pt-BR" sz="20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pt-BR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lvl="0" algn="just">
              <a:spcAft>
                <a:spcPts val="0"/>
              </a:spcAft>
            </a:pPr>
            <a:r>
              <a:rPr lang="pt-BR" sz="2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Reforma do Estado (1995) </a:t>
            </a:r>
            <a:r>
              <a:rPr lang="pt-BR" sz="20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– Nova Gestão Pública (</a:t>
            </a:r>
            <a:r>
              <a:rPr lang="pt-BR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New </a:t>
            </a:r>
            <a:r>
              <a:rPr lang="pt-BR" sz="2000" b="1" i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Public</a:t>
            </a:r>
            <a:r>
              <a:rPr lang="pt-BR" sz="20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pt-BR" sz="2000" b="1" i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Managment</a:t>
            </a:r>
            <a:r>
              <a:rPr lang="pt-BR" sz="20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)</a:t>
            </a:r>
            <a:endParaRPr lang="pt-BR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457200" algn="just">
              <a:spcAft>
                <a:spcPts val="0"/>
              </a:spcAft>
            </a:pPr>
            <a:r>
              <a:rPr lang="pt-BR" sz="20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pt-BR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lvl="0" algn="just">
              <a:spcAft>
                <a:spcPts val="0"/>
              </a:spcAft>
            </a:pPr>
            <a:r>
              <a:rPr lang="pt-BR" sz="20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EC 19/1998 </a:t>
            </a:r>
            <a:r>
              <a:rPr lang="pt-BR" sz="20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– Orientação político-ideológica e gerencial</a:t>
            </a:r>
            <a:endParaRPr lang="pt-BR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80A8217A-20C9-4B3F-9F5D-EEFB36275F6D}"/>
              </a:ext>
            </a:extLst>
          </p:cNvPr>
          <p:cNvSpPr/>
          <p:nvPr/>
        </p:nvSpPr>
        <p:spPr>
          <a:xfrm>
            <a:off x="0" y="9913"/>
            <a:ext cx="12192000" cy="523220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pt-BR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UMA BREVE ANÁLISE DE CONTEXTO BRASILEIRO</a:t>
            </a:r>
            <a:endParaRPr lang="pt-BR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F313F9A1-279E-4A81-A7B3-785BAE46BD83}"/>
              </a:ext>
            </a:extLst>
          </p:cNvPr>
          <p:cNvSpPr/>
          <p:nvPr/>
        </p:nvSpPr>
        <p:spPr>
          <a:xfrm>
            <a:off x="0" y="613025"/>
            <a:ext cx="12192000" cy="189484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pt-BR" sz="2400" b="1" u="sng" kern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configuração do federalismo fiscal brasileiro</a:t>
            </a:r>
            <a:r>
              <a:rPr lang="pt-BR" sz="2400" b="1" kern="1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Quando da promulgação da CF de 1988 a distribuição da carga tributária disponível entre as esferas era a seguinte: </a:t>
            </a:r>
            <a:endParaRPr lang="pt-BR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pt-BR" sz="2400" b="1" u="sng" kern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 1988</a:t>
            </a:r>
            <a:r>
              <a:rPr lang="pt-BR" sz="2400" b="1" u="sng" kern="1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pt-BR" sz="2400" b="1" kern="1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União: 62%; Estados: 27%; Municípios: 11% </a:t>
            </a:r>
            <a:endParaRPr lang="pt-BR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pt-BR" sz="2400" b="1" u="sng" kern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 2013:</a:t>
            </a:r>
            <a:r>
              <a:rPr lang="pt-BR" sz="2400" b="1" kern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t-BR" sz="2400" b="1" kern="1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União: 57,4%; Estados: 24,3%; Municípios: 18,3%.</a:t>
            </a:r>
            <a:endParaRPr lang="pt-BR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pt-BR" sz="1600" b="1" kern="120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000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Fonte: BNDES</a:t>
            </a:r>
            <a:endParaRPr lang="pt-BR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992E954C-9B6E-493E-892D-72302C782EBD}"/>
              </a:ext>
            </a:extLst>
          </p:cNvPr>
          <p:cNvSpPr/>
          <p:nvPr/>
        </p:nvSpPr>
        <p:spPr>
          <a:xfrm>
            <a:off x="0" y="4848245"/>
            <a:ext cx="12192000" cy="95410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pt-BR" sz="2800" b="1" u="sng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No período de 2006 a 2010</a:t>
            </a:r>
            <a:r>
              <a:rPr lang="pt-BR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 ampliação do gasto social, melhorias no mundo do trabalho e nas contas públicas </a:t>
            </a:r>
            <a:r>
              <a:rPr lang="pt-BR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(</a:t>
            </a:r>
            <a:r>
              <a:rPr lang="pt-BR" sz="2400" b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Fagnani</a:t>
            </a:r>
            <a:r>
              <a:rPr lang="pt-BR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, 2011)</a:t>
            </a:r>
            <a:endParaRPr lang="pt-B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2436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8" grpId="0" animBg="1"/>
      <p:bldP spid="11" grpId="0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9</a:t>
            </a:fld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AD762F7F-4C95-42C7-B5E0-5784CAB8265E}"/>
              </a:ext>
            </a:extLst>
          </p:cNvPr>
          <p:cNvSpPr/>
          <p:nvPr/>
        </p:nvSpPr>
        <p:spPr>
          <a:xfrm>
            <a:off x="0" y="9913"/>
            <a:ext cx="12192000" cy="523220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pt-BR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UMA BREVE ANÁLISE DE CONTEXTO BRASILEIRO</a:t>
            </a:r>
            <a:endParaRPr lang="pt-BR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8272770C-300B-4B04-AF73-11AB43855E6D}"/>
              </a:ext>
            </a:extLst>
          </p:cNvPr>
          <p:cNvSpPr txBox="1"/>
          <p:nvPr/>
        </p:nvSpPr>
        <p:spPr>
          <a:xfrm>
            <a:off x="0" y="731515"/>
            <a:ext cx="12192000" cy="15696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2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PERCENTUAL DO PIB APLICADO EM EDUCAÇÃO – 2014</a:t>
            </a:r>
          </a:p>
          <a:p>
            <a:pPr algn="ctr"/>
            <a:r>
              <a:rPr lang="pt-B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Brasil: 6,1%</a:t>
            </a:r>
          </a:p>
          <a:p>
            <a:pPr algn="ctr"/>
            <a:r>
              <a:rPr lang="pt-B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OCDE: 5,6%</a:t>
            </a:r>
            <a:endParaRPr lang="pt-BR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D03730CF-4416-497C-BBFA-919BD7539496}"/>
              </a:ext>
            </a:extLst>
          </p:cNvPr>
          <p:cNvSpPr txBox="1"/>
          <p:nvPr/>
        </p:nvSpPr>
        <p:spPr>
          <a:xfrm>
            <a:off x="0" y="2419639"/>
            <a:ext cx="12192000" cy="2000548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GASTO POR ALUNO</a:t>
            </a:r>
          </a:p>
          <a:p>
            <a:pPr algn="ctr"/>
            <a:endParaRPr lang="pt-B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Brasil: US$ 2.985,00</a:t>
            </a:r>
          </a:p>
          <a:p>
            <a:pPr algn="ctr"/>
            <a:endParaRPr lang="pt-BR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OCDE: US$ 8.952,00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6804F665-1477-4363-89CF-CFE4BADA1349}"/>
              </a:ext>
            </a:extLst>
          </p:cNvPr>
          <p:cNvSpPr txBox="1"/>
          <p:nvPr/>
        </p:nvSpPr>
        <p:spPr>
          <a:xfrm>
            <a:off x="0" y="4638021"/>
            <a:ext cx="12192000" cy="1631216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 BRASIL TEM UM NÚMERO MAIOR DE ALUNOS. QUANDO O INVESTIMENTO É DIVIDIDO PELO O NÚMERO DE ESTUDANTES, ELE SE DILUI</a:t>
            </a:r>
          </a:p>
          <a:p>
            <a:pPr algn="ctr"/>
            <a:endParaRPr lang="pt-BR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pt-B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REPETÊNCIA, A EVASÃO E A BAIXA QUALIDADE DO ENSINO INFLAM O NÚMERO DE ALUNOS E SOBRECARREGA O SISTEMA.</a:t>
            </a:r>
          </a:p>
        </p:txBody>
      </p:sp>
    </p:spTree>
    <p:extLst>
      <p:ext uri="{BB962C8B-B14F-4D97-AF65-F5344CB8AC3E}">
        <p14:creationId xmlns:p14="http://schemas.microsoft.com/office/powerpoint/2010/main" val="3530714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10</a:t>
            </a:fld>
            <a:endParaRPr lang="pt-BR"/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87F70D67-50EA-429D-B020-8829A79698C0}"/>
              </a:ext>
            </a:extLst>
          </p:cNvPr>
          <p:cNvSpPr/>
          <p:nvPr/>
        </p:nvSpPr>
        <p:spPr>
          <a:xfrm>
            <a:off x="0" y="791189"/>
            <a:ext cx="12192000" cy="224676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pt-BR" sz="2800" b="1" u="sng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Movimentos demográficos e repercussões nas políticas sociais e na educação</a:t>
            </a:r>
            <a:r>
              <a:rPr lang="pt-BR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, “</a:t>
            </a:r>
            <a:r>
              <a:rPr lang="pt-BR" sz="28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a transição demográfica que vive o país caracteriza-se por níveis mais baixo de fecundidade e mortalidade, em virtude dos quais diminui o crescimento populacional e se altera a estrutura etária.” </a:t>
            </a:r>
            <a:r>
              <a:rPr lang="pt-BR" sz="24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(</a:t>
            </a:r>
            <a:r>
              <a:rPr lang="pt-BR" sz="2400" b="1" i="1" dirty="0" err="1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Rigotti</a:t>
            </a:r>
            <a:r>
              <a:rPr lang="pt-BR" sz="24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, 2012).</a:t>
            </a:r>
            <a:endParaRPr lang="pt-B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646708A0-429B-4750-8728-21608F7A272F}"/>
              </a:ext>
            </a:extLst>
          </p:cNvPr>
          <p:cNvSpPr/>
          <p:nvPr/>
        </p:nvSpPr>
        <p:spPr>
          <a:xfrm>
            <a:off x="0" y="9913"/>
            <a:ext cx="12192000" cy="523220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pt-BR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UMA BREVE ANÁLISE DE CONTEXTO BRASILEIRO</a:t>
            </a:r>
            <a:endParaRPr lang="pt-BR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3269787C-DB0C-41FE-9F3A-91CABE9404C5}"/>
              </a:ext>
            </a:extLst>
          </p:cNvPr>
          <p:cNvSpPr txBox="1"/>
          <p:nvPr/>
        </p:nvSpPr>
        <p:spPr>
          <a:xfrm>
            <a:off x="0" y="3737113"/>
            <a:ext cx="12192000" cy="5232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MAIS RECENTEMENTE AS CRISES POLÍTICA, INSTITUCIONAL E ECONÔMICA.</a:t>
            </a:r>
          </a:p>
        </p:txBody>
      </p:sp>
    </p:spTree>
    <p:extLst>
      <p:ext uri="{BB962C8B-B14F-4D97-AF65-F5344CB8AC3E}">
        <p14:creationId xmlns:p14="http://schemas.microsoft.com/office/powerpoint/2010/main" val="3075874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7" grpId="0" animBg="1"/>
      <p:bldP spid="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11</a:t>
            </a:fld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AD762F7F-4C95-42C7-B5E0-5784CAB8265E}"/>
              </a:ext>
            </a:extLst>
          </p:cNvPr>
          <p:cNvSpPr/>
          <p:nvPr/>
        </p:nvSpPr>
        <p:spPr>
          <a:xfrm>
            <a:off x="0" y="9913"/>
            <a:ext cx="12192000" cy="523220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pt-BR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UMA BREVE ANÁLISE DE CONTEXTO BRASILEIRO</a:t>
            </a:r>
            <a:endParaRPr lang="pt-BR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0148A2C4-12F1-460E-B729-537D1A3BC8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019" y="1660862"/>
            <a:ext cx="5229225" cy="1476375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97728250-D3C0-4B03-AA79-17F8ABEA72E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5417" y="1660862"/>
            <a:ext cx="5305425" cy="1457325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23817A7B-C259-4576-997D-82BCA53304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4019" y="3856307"/>
            <a:ext cx="5162550" cy="1495425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1F778ACE-3BE0-49A1-8602-EE6A2CA0A5A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25417" y="4027757"/>
            <a:ext cx="5153025" cy="1323975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98A784A0-50EB-4B16-BA48-D675708EAD26}"/>
              </a:ext>
            </a:extLst>
          </p:cNvPr>
          <p:cNvSpPr txBox="1"/>
          <p:nvPr/>
        </p:nvSpPr>
        <p:spPr>
          <a:xfrm>
            <a:off x="0" y="759652"/>
            <a:ext cx="12192000" cy="4616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/>
              <a:t>BRASIL - ESCOLAS MUNICIPAIS – APRENDIZADO ADEQUADO - 2015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5EDE77E3-3E39-4598-9085-5DFB824B0E45}"/>
              </a:ext>
            </a:extLst>
          </p:cNvPr>
          <p:cNvSpPr txBox="1"/>
          <p:nvPr/>
        </p:nvSpPr>
        <p:spPr>
          <a:xfrm>
            <a:off x="214019" y="5929071"/>
            <a:ext cx="29793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/>
              <a:t>Ponte: INEP/</a:t>
            </a:r>
            <a:r>
              <a:rPr lang="pt-BR" sz="1400" b="1" dirty="0"/>
              <a:t>Prova</a:t>
            </a:r>
            <a:r>
              <a:rPr lang="pt-BR" sz="1600" b="1" dirty="0"/>
              <a:t> Brasil 2015</a:t>
            </a:r>
          </a:p>
        </p:txBody>
      </p:sp>
    </p:spTree>
    <p:extLst>
      <p:ext uri="{BB962C8B-B14F-4D97-AF65-F5344CB8AC3E}">
        <p14:creationId xmlns:p14="http://schemas.microsoft.com/office/powerpoint/2010/main" val="3016204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 animBg="1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12</a:t>
            </a:fld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AD762F7F-4C95-42C7-B5E0-5784CAB8265E}"/>
              </a:ext>
            </a:extLst>
          </p:cNvPr>
          <p:cNvSpPr/>
          <p:nvPr/>
        </p:nvSpPr>
        <p:spPr>
          <a:xfrm>
            <a:off x="0" y="9913"/>
            <a:ext cx="12192000" cy="523220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pt-BR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UMA BREVE ANÁLISE DE CONTEXTO: PERNAMBUCO</a:t>
            </a:r>
            <a:endParaRPr lang="pt-BR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98A784A0-50EB-4B16-BA48-D675708EAD26}"/>
              </a:ext>
            </a:extLst>
          </p:cNvPr>
          <p:cNvSpPr txBox="1"/>
          <p:nvPr/>
        </p:nvSpPr>
        <p:spPr>
          <a:xfrm>
            <a:off x="0" y="759652"/>
            <a:ext cx="12192000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/>
              <a:t>PERNAMBUCO - ESCOLAS MUNICIPAIS – APRENDIZADO ADEQUADO - 2015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5EDE77E3-3E39-4598-9085-5DFB824B0E45}"/>
              </a:ext>
            </a:extLst>
          </p:cNvPr>
          <p:cNvSpPr txBox="1"/>
          <p:nvPr/>
        </p:nvSpPr>
        <p:spPr>
          <a:xfrm>
            <a:off x="214019" y="5929071"/>
            <a:ext cx="29793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/>
              <a:t>Ponte: INEP/</a:t>
            </a:r>
            <a:r>
              <a:rPr lang="pt-BR" sz="1400" b="1" dirty="0"/>
              <a:t>Prova</a:t>
            </a:r>
            <a:r>
              <a:rPr lang="pt-BR" sz="1600" b="1" dirty="0"/>
              <a:t> Brasil 2015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707B9CB7-5E49-413F-9988-B32A9C86D5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019" y="1417781"/>
            <a:ext cx="5210175" cy="1438275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C4516A06-5179-40C9-9346-3C2B485AD66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0009" y="1417781"/>
            <a:ext cx="5229225" cy="1438275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89C815EC-39C5-4A00-BFB1-30E47557CB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4018" y="3263757"/>
            <a:ext cx="5210175" cy="1476375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17EEA741-B21D-41B9-A62A-3B9127EAAEC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58282" y="3263757"/>
            <a:ext cx="5219700" cy="1438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606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 animBg="1"/>
      <p:bldP spid="1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13</a:t>
            </a:fld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AD762F7F-4C95-42C7-B5E0-5784CAB8265E}"/>
              </a:ext>
            </a:extLst>
          </p:cNvPr>
          <p:cNvSpPr/>
          <p:nvPr/>
        </p:nvSpPr>
        <p:spPr>
          <a:xfrm>
            <a:off x="0" y="9913"/>
            <a:ext cx="12192000" cy="523220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pt-BR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UMA BREVE ANÁLISE DE CONTEXTO: PERNAMBUCO</a:t>
            </a:r>
            <a:endParaRPr lang="pt-BR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98A784A0-50EB-4B16-BA48-D675708EAD26}"/>
              </a:ext>
            </a:extLst>
          </p:cNvPr>
          <p:cNvSpPr txBox="1"/>
          <p:nvPr/>
        </p:nvSpPr>
        <p:spPr>
          <a:xfrm>
            <a:off x="0" y="693392"/>
            <a:ext cx="12192000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/>
              <a:t>PERNAMBUCO – ESCOLAS PÚBLICAS MUNICIPAIS – MATRÍCULAS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5EDE77E3-3E39-4598-9085-5DFB824B0E45}"/>
              </a:ext>
            </a:extLst>
          </p:cNvPr>
          <p:cNvSpPr txBox="1"/>
          <p:nvPr/>
        </p:nvSpPr>
        <p:spPr>
          <a:xfrm>
            <a:off x="214019" y="6433030"/>
            <a:ext cx="29793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/>
              <a:t>Ponte: INEP</a:t>
            </a: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309F922D-84AA-490D-B603-ADE05EFFBF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1399241"/>
              </p:ext>
            </p:extLst>
          </p:nvPr>
        </p:nvGraphicFramePr>
        <p:xfrm>
          <a:off x="-1" y="1178953"/>
          <a:ext cx="12191998" cy="851535"/>
        </p:xfrm>
        <a:graphic>
          <a:graphicData uri="http://schemas.openxmlformats.org/drawingml/2006/table">
            <a:tbl>
              <a:tblPr/>
              <a:tblGrid>
                <a:gridCol w="2020919">
                  <a:extLst>
                    <a:ext uri="{9D8B030D-6E8A-4147-A177-3AD203B41FA5}">
                      <a16:colId xmlns:a16="http://schemas.microsoft.com/office/drawing/2014/main" val="2729566389"/>
                    </a:ext>
                  </a:extLst>
                </a:gridCol>
                <a:gridCol w="2532799">
                  <a:extLst>
                    <a:ext uri="{9D8B030D-6E8A-4147-A177-3AD203B41FA5}">
                      <a16:colId xmlns:a16="http://schemas.microsoft.com/office/drawing/2014/main" val="1689565078"/>
                    </a:ext>
                  </a:extLst>
                </a:gridCol>
                <a:gridCol w="2373252">
                  <a:extLst>
                    <a:ext uri="{9D8B030D-6E8A-4147-A177-3AD203B41FA5}">
                      <a16:colId xmlns:a16="http://schemas.microsoft.com/office/drawing/2014/main" val="4292486697"/>
                    </a:ext>
                  </a:extLst>
                </a:gridCol>
                <a:gridCol w="1622054">
                  <a:extLst>
                    <a:ext uri="{9D8B030D-6E8A-4147-A177-3AD203B41FA5}">
                      <a16:colId xmlns:a16="http://schemas.microsoft.com/office/drawing/2014/main" val="3233511578"/>
                    </a:ext>
                  </a:extLst>
                </a:gridCol>
                <a:gridCol w="1861374">
                  <a:extLst>
                    <a:ext uri="{9D8B030D-6E8A-4147-A177-3AD203B41FA5}">
                      <a16:colId xmlns:a16="http://schemas.microsoft.com/office/drawing/2014/main" val="1972940276"/>
                    </a:ext>
                  </a:extLst>
                </a:gridCol>
                <a:gridCol w="1781600">
                  <a:extLst>
                    <a:ext uri="{9D8B030D-6E8A-4147-A177-3AD203B41FA5}">
                      <a16:colId xmlns:a16="http://schemas.microsoft.com/office/drawing/2014/main" val="2770679385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ANO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2013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2014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2015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2016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2017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860622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MATRÍCULAS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                    1.148.604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                  1.145.399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     1.134.194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         1.127.911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        1.142.977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042964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DIFERENÇA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-                        3.205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-         11.205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-                6.283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              15.066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5603814"/>
                  </a:ext>
                </a:extLst>
              </a:tr>
            </a:tbl>
          </a:graphicData>
        </a:graphic>
      </p:graphicFrame>
      <p:graphicFrame>
        <p:nvGraphicFramePr>
          <p:cNvPr id="9" name="Gráfico 8">
            <a:extLst>
              <a:ext uri="{FF2B5EF4-FFF2-40B4-BE49-F238E27FC236}">
                <a16:creationId xmlns:a16="http://schemas.microsoft.com/office/drawing/2014/main" id="{1EB074FF-27C3-43FD-B4E4-5DA80DD4C52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56045262"/>
              </p:ext>
            </p:extLst>
          </p:nvPr>
        </p:nvGraphicFramePr>
        <p:xfrm>
          <a:off x="-1" y="2056282"/>
          <a:ext cx="12191997" cy="43000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07601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2" grpId="0" animBg="1"/>
      <p:bldP spid="13" grpId="0"/>
      <p:bldGraphic spid="9" grpId="0">
        <p:bldAsOne/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14</a:t>
            </a:fld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AD762F7F-4C95-42C7-B5E0-5784CAB8265E}"/>
              </a:ext>
            </a:extLst>
          </p:cNvPr>
          <p:cNvSpPr/>
          <p:nvPr/>
        </p:nvSpPr>
        <p:spPr>
          <a:xfrm>
            <a:off x="0" y="9913"/>
            <a:ext cx="12192000" cy="523220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pt-BR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UMA BREVE ANÁLISE DE CONTEXTO: PERNAMBUCO</a:t>
            </a:r>
            <a:endParaRPr lang="pt-BR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5EDE77E3-3E39-4598-9085-5DFB824B0E45}"/>
              </a:ext>
            </a:extLst>
          </p:cNvPr>
          <p:cNvSpPr txBox="1"/>
          <p:nvPr/>
        </p:nvSpPr>
        <p:spPr>
          <a:xfrm>
            <a:off x="115545" y="6225489"/>
            <a:ext cx="29793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/>
              <a:t>Ponte: INEP/</a:t>
            </a:r>
            <a:r>
              <a:rPr lang="pt-BR" sz="1400" b="1" dirty="0" err="1"/>
              <a:t>Qedu</a:t>
            </a:r>
            <a:endParaRPr lang="pt-BR" sz="1600" b="1" dirty="0"/>
          </a:p>
        </p:txBody>
      </p:sp>
      <p:graphicFrame>
        <p:nvGraphicFramePr>
          <p:cNvPr id="11" name="Gráfico 10">
            <a:extLst>
              <a:ext uri="{FF2B5EF4-FFF2-40B4-BE49-F238E27FC236}">
                <a16:creationId xmlns:a16="http://schemas.microsoft.com/office/drawing/2014/main" id="{630BCCA2-7F88-4B69-83BF-88B7546A4DB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95729492"/>
              </p:ext>
            </p:extLst>
          </p:nvPr>
        </p:nvGraphicFramePr>
        <p:xfrm>
          <a:off x="0" y="1239259"/>
          <a:ext cx="12192000" cy="48379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5" name="CaixaDeTexto 14">
            <a:extLst>
              <a:ext uri="{FF2B5EF4-FFF2-40B4-BE49-F238E27FC236}">
                <a16:creationId xmlns:a16="http://schemas.microsoft.com/office/drawing/2014/main" id="{903209B5-D213-4803-A299-8960384C8577}"/>
              </a:ext>
            </a:extLst>
          </p:cNvPr>
          <p:cNvSpPr txBox="1"/>
          <p:nvPr/>
        </p:nvSpPr>
        <p:spPr>
          <a:xfrm>
            <a:off x="0" y="632511"/>
            <a:ext cx="12192000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ESCOLAS MUNICIPAIS – URBANAS E RURAIS – PERÍODO – 2013 a 2016</a:t>
            </a:r>
          </a:p>
        </p:txBody>
      </p:sp>
    </p:spTree>
    <p:extLst>
      <p:ext uri="{BB962C8B-B14F-4D97-AF65-F5344CB8AC3E}">
        <p14:creationId xmlns:p14="http://schemas.microsoft.com/office/powerpoint/2010/main" val="14780600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3" grpId="0"/>
      <p:bldGraphic spid="11" grpId="0">
        <p:bldAsOne/>
      </p:bldGraphic>
      <p:bldP spid="1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15</a:t>
            </a:fld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AD762F7F-4C95-42C7-B5E0-5784CAB8265E}"/>
              </a:ext>
            </a:extLst>
          </p:cNvPr>
          <p:cNvSpPr/>
          <p:nvPr/>
        </p:nvSpPr>
        <p:spPr>
          <a:xfrm>
            <a:off x="0" y="9913"/>
            <a:ext cx="12192000" cy="646331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ANÁLISE DE CONTEXTO BRASILEIRO</a:t>
            </a:r>
            <a:endParaRPr lang="pt-B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5EDE77E3-3E39-4598-9085-5DFB824B0E45}"/>
              </a:ext>
            </a:extLst>
          </p:cNvPr>
          <p:cNvSpPr txBox="1"/>
          <p:nvPr/>
        </p:nvSpPr>
        <p:spPr>
          <a:xfrm>
            <a:off x="101477" y="6200358"/>
            <a:ext cx="29793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/>
              <a:t>Ponte: INEP/</a:t>
            </a:r>
            <a:r>
              <a:rPr lang="pt-BR" sz="1400" b="1" dirty="0" err="1"/>
              <a:t>Qedu</a:t>
            </a:r>
            <a:endParaRPr lang="pt-BR" sz="1600" b="1" dirty="0"/>
          </a:p>
        </p:txBody>
      </p:sp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8D2C0C00-7835-4201-A61D-5B23D886B4C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6930268"/>
              </p:ext>
            </p:extLst>
          </p:nvPr>
        </p:nvGraphicFramePr>
        <p:xfrm>
          <a:off x="0" y="1241475"/>
          <a:ext cx="12192000" cy="48996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CaixaDeTexto 7">
            <a:extLst>
              <a:ext uri="{FF2B5EF4-FFF2-40B4-BE49-F238E27FC236}">
                <a16:creationId xmlns:a16="http://schemas.microsoft.com/office/drawing/2014/main" id="{BC12F72E-881C-4B39-A295-FC819A6025AD}"/>
              </a:ext>
            </a:extLst>
          </p:cNvPr>
          <p:cNvSpPr txBox="1"/>
          <p:nvPr/>
        </p:nvSpPr>
        <p:spPr>
          <a:xfrm>
            <a:off x="0" y="716919"/>
            <a:ext cx="12192000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ESCOLAS MUNICIPAIS – URBANAS E RURAIS – PERÍODO – 2013 a 2016</a:t>
            </a:r>
          </a:p>
        </p:txBody>
      </p:sp>
    </p:spTree>
    <p:extLst>
      <p:ext uri="{BB962C8B-B14F-4D97-AF65-F5344CB8AC3E}">
        <p14:creationId xmlns:p14="http://schemas.microsoft.com/office/powerpoint/2010/main" val="4288614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3" grpId="0"/>
      <p:bldGraphic spid="7" grpId="0">
        <p:bldAsOne/>
      </p:bldGraphic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16</a:t>
            </a:fld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AD762F7F-4C95-42C7-B5E0-5784CAB8265E}"/>
              </a:ext>
            </a:extLst>
          </p:cNvPr>
          <p:cNvSpPr/>
          <p:nvPr/>
        </p:nvSpPr>
        <p:spPr>
          <a:xfrm>
            <a:off x="0" y="9913"/>
            <a:ext cx="12192000" cy="523220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pt-BR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UMA BREVE ANÁLISE DE CONTEXTO: PERNAMBUCO</a:t>
            </a:r>
            <a:endParaRPr lang="pt-BR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5EDE77E3-3E39-4598-9085-5DFB824B0E45}"/>
              </a:ext>
            </a:extLst>
          </p:cNvPr>
          <p:cNvSpPr txBox="1"/>
          <p:nvPr/>
        </p:nvSpPr>
        <p:spPr>
          <a:xfrm>
            <a:off x="214019" y="5929071"/>
            <a:ext cx="29793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/>
              <a:t>Ponte: INEP/</a:t>
            </a:r>
            <a:r>
              <a:rPr lang="pt-BR" sz="1400" b="1" dirty="0" err="1"/>
              <a:t>Qedu</a:t>
            </a:r>
            <a:endParaRPr lang="pt-BR" sz="1600" b="1" dirty="0"/>
          </a:p>
        </p:txBody>
      </p:sp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0920F16F-5758-4EE1-8DDB-5B9AB83FF4D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06794629"/>
              </p:ext>
            </p:extLst>
          </p:nvPr>
        </p:nvGraphicFramePr>
        <p:xfrm>
          <a:off x="0" y="1279219"/>
          <a:ext cx="12192000" cy="45611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CaixaDeTexto 3">
            <a:extLst>
              <a:ext uri="{FF2B5EF4-FFF2-40B4-BE49-F238E27FC236}">
                <a16:creationId xmlns:a16="http://schemas.microsoft.com/office/drawing/2014/main" id="{0397D74C-BCF5-467C-8A42-027504CD32E9}"/>
              </a:ext>
            </a:extLst>
          </p:cNvPr>
          <p:cNvSpPr txBox="1"/>
          <p:nvPr/>
        </p:nvSpPr>
        <p:spPr>
          <a:xfrm>
            <a:off x="2912012" y="5913682"/>
            <a:ext cx="62038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 cada 100 alunos 24 ou 40 tem atraso de 2 anos ou mais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35DA22E6-57A8-4E94-8B69-4E44DC28E967}"/>
              </a:ext>
            </a:extLst>
          </p:cNvPr>
          <p:cNvSpPr txBox="1"/>
          <p:nvPr/>
        </p:nvSpPr>
        <p:spPr>
          <a:xfrm>
            <a:off x="0" y="716919"/>
            <a:ext cx="12192000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ESCOLAS MUNICIPAIS – URBANAS E RURAIS – PERÍODO – 2013 a 2016</a:t>
            </a:r>
          </a:p>
        </p:txBody>
      </p:sp>
    </p:spTree>
    <p:extLst>
      <p:ext uri="{BB962C8B-B14F-4D97-AF65-F5344CB8AC3E}">
        <p14:creationId xmlns:p14="http://schemas.microsoft.com/office/powerpoint/2010/main" val="4022460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3" grpId="0"/>
      <p:bldGraphic spid="8" grpId="0">
        <p:bldAsOne/>
      </p:bldGraphic>
      <p:bldP spid="4" grpId="0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17</a:t>
            </a:fld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AD762F7F-4C95-42C7-B5E0-5784CAB8265E}"/>
              </a:ext>
            </a:extLst>
          </p:cNvPr>
          <p:cNvSpPr/>
          <p:nvPr/>
        </p:nvSpPr>
        <p:spPr>
          <a:xfrm>
            <a:off x="0" y="9913"/>
            <a:ext cx="12192000" cy="523220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pt-BR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UMA BREVE ANÁLISE DE CONTEXTO: PERNAMBUCO</a:t>
            </a:r>
            <a:endParaRPr lang="pt-BR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5EDE77E3-3E39-4598-9085-5DFB824B0E45}"/>
              </a:ext>
            </a:extLst>
          </p:cNvPr>
          <p:cNvSpPr txBox="1"/>
          <p:nvPr/>
        </p:nvSpPr>
        <p:spPr>
          <a:xfrm>
            <a:off x="214019" y="6247119"/>
            <a:ext cx="29793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b="1" dirty="0"/>
              <a:t>Ponte: IBGE/INEP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35DA22E6-57A8-4E94-8B69-4E44DC28E967}"/>
              </a:ext>
            </a:extLst>
          </p:cNvPr>
          <p:cNvSpPr txBox="1"/>
          <p:nvPr/>
        </p:nvSpPr>
        <p:spPr>
          <a:xfrm>
            <a:off x="0" y="660647"/>
            <a:ext cx="12192000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ESCOLAS MUNICIPAIS – URBANAS E RURAIS – PERÍODO – 2013 a 2016</a:t>
            </a: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EBAB3379-B250-44AB-A7A3-63B55AE7A22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4393415"/>
              </p:ext>
            </p:extLst>
          </p:nvPr>
        </p:nvGraphicFramePr>
        <p:xfrm>
          <a:off x="0" y="1150421"/>
          <a:ext cx="12191999" cy="1520190"/>
        </p:xfrm>
        <a:graphic>
          <a:graphicData uri="http://schemas.openxmlformats.org/drawingml/2006/table">
            <a:tbl>
              <a:tblPr/>
              <a:tblGrid>
                <a:gridCol w="1717349">
                  <a:extLst>
                    <a:ext uri="{9D8B030D-6E8A-4147-A177-3AD203B41FA5}">
                      <a16:colId xmlns:a16="http://schemas.microsoft.com/office/drawing/2014/main" val="1409326786"/>
                    </a:ext>
                  </a:extLst>
                </a:gridCol>
                <a:gridCol w="1670299">
                  <a:extLst>
                    <a:ext uri="{9D8B030D-6E8A-4147-A177-3AD203B41FA5}">
                      <a16:colId xmlns:a16="http://schemas.microsoft.com/office/drawing/2014/main" val="2105880519"/>
                    </a:ext>
                  </a:extLst>
                </a:gridCol>
                <a:gridCol w="1446807">
                  <a:extLst>
                    <a:ext uri="{9D8B030D-6E8A-4147-A177-3AD203B41FA5}">
                      <a16:colId xmlns:a16="http://schemas.microsoft.com/office/drawing/2014/main" val="2980466637"/>
                    </a:ext>
                  </a:extLst>
                </a:gridCol>
                <a:gridCol w="1411519">
                  <a:extLst>
                    <a:ext uri="{9D8B030D-6E8A-4147-A177-3AD203B41FA5}">
                      <a16:colId xmlns:a16="http://schemas.microsoft.com/office/drawing/2014/main" val="3189307239"/>
                    </a:ext>
                  </a:extLst>
                </a:gridCol>
                <a:gridCol w="1235079">
                  <a:extLst>
                    <a:ext uri="{9D8B030D-6E8A-4147-A177-3AD203B41FA5}">
                      <a16:colId xmlns:a16="http://schemas.microsoft.com/office/drawing/2014/main" val="1895916447"/>
                    </a:ext>
                  </a:extLst>
                </a:gridCol>
                <a:gridCol w="1305656">
                  <a:extLst>
                    <a:ext uri="{9D8B030D-6E8A-4147-A177-3AD203B41FA5}">
                      <a16:colId xmlns:a16="http://schemas.microsoft.com/office/drawing/2014/main" val="1218786738"/>
                    </a:ext>
                  </a:extLst>
                </a:gridCol>
                <a:gridCol w="1429164">
                  <a:extLst>
                    <a:ext uri="{9D8B030D-6E8A-4147-A177-3AD203B41FA5}">
                      <a16:colId xmlns:a16="http://schemas.microsoft.com/office/drawing/2014/main" val="2723325151"/>
                    </a:ext>
                  </a:extLst>
                </a:gridCol>
                <a:gridCol w="1976126">
                  <a:extLst>
                    <a:ext uri="{9D8B030D-6E8A-4147-A177-3AD203B41FA5}">
                      <a16:colId xmlns:a16="http://schemas.microsoft.com/office/drawing/2014/main" val="2378197890"/>
                    </a:ext>
                  </a:extLst>
                </a:gridCol>
              </a:tblGrid>
              <a:tr h="19050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FAIXA ETÁRIA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Pop. 2010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CENSO ESCOLAR 2017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Taxa Esc. Bruta 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7115134"/>
                  </a:ext>
                </a:extLst>
              </a:tr>
              <a:tr h="19050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Matr.Estado</a:t>
                      </a:r>
                      <a:endParaRPr lang="pt-B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Matr.Munc.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Matr.Part</a:t>
                      </a:r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Dif.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08259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 a 3 anos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535921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53687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53.687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       482.234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10,02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695562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a 5 anos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284474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143151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143.151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       141.323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50,32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333184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a 14 anos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1436162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845973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845.973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       590.189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58,91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62154269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2256557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1042811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1.042.811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5360843"/>
                  </a:ext>
                </a:extLst>
              </a:tr>
            </a:tbl>
          </a:graphicData>
        </a:graphic>
      </p:graphicFrame>
      <p:graphicFrame>
        <p:nvGraphicFramePr>
          <p:cNvPr id="11" name="Gráfico 10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36093180"/>
              </p:ext>
            </p:extLst>
          </p:nvPr>
        </p:nvGraphicFramePr>
        <p:xfrm>
          <a:off x="3074504" y="2815789"/>
          <a:ext cx="5724939" cy="33815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99986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3" grpId="0"/>
      <p:bldP spid="6" grpId="0" animBg="1"/>
      <p:bldGraphic spid="11" grpId="0">
        <p:bldAsOne/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18</a:t>
            </a:fld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B2905AB0-D822-4E0B-AC45-048A45283277}"/>
              </a:ext>
            </a:extLst>
          </p:cNvPr>
          <p:cNvSpPr/>
          <p:nvPr/>
        </p:nvSpPr>
        <p:spPr>
          <a:xfrm>
            <a:off x="0" y="740144"/>
            <a:ext cx="7526215" cy="409342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pt-BR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Os recortes das desigualdades na </a:t>
            </a:r>
            <a:r>
              <a:rPr lang="pt-BR" sz="2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ESCOLARIDADE </a:t>
            </a:r>
            <a:r>
              <a:rPr lang="pt-BR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(frequência/permanência)</a:t>
            </a:r>
            <a:r>
              <a:rPr lang="pt-BR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pt-BR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e na </a:t>
            </a:r>
            <a:r>
              <a:rPr lang="pt-BR" sz="2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ESCOLARIZAÇÃO </a:t>
            </a:r>
            <a:r>
              <a:rPr lang="pt-BR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(ensino/aprendizagem)</a:t>
            </a:r>
            <a:r>
              <a:rPr lang="pt-BR" sz="24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, </a:t>
            </a:r>
            <a:r>
              <a:rPr lang="pt-BR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r>
              <a:rPr lang="pt-BR" sz="2800" b="1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“é importante para o entendimento de que vários problemas (públicos) referidos à educação que chegaram à agenda pública nos últimos anos, requerendo ações do Estado, </a:t>
            </a:r>
            <a:r>
              <a:rPr lang="pt-BR" sz="3200" b="1" i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dizem respeito justamente a déficits educacionais.”</a:t>
            </a:r>
            <a:r>
              <a:rPr lang="pt-BR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(</a:t>
            </a:r>
            <a:r>
              <a:rPr lang="pt-BR" sz="2400" b="1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Farenzena</a:t>
            </a:r>
            <a:r>
              <a:rPr lang="pt-BR" sz="24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, 2014)</a:t>
            </a:r>
            <a:endParaRPr lang="pt-B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EB571520-58EE-4BF3-AE01-49B33858D8C7}"/>
              </a:ext>
            </a:extLst>
          </p:cNvPr>
          <p:cNvSpPr/>
          <p:nvPr/>
        </p:nvSpPr>
        <p:spPr>
          <a:xfrm>
            <a:off x="126609" y="5348360"/>
            <a:ext cx="11957539" cy="138499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pt-BR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A literatura internacional aponta como causas das desigualdades educacionais: </a:t>
            </a:r>
            <a:r>
              <a:rPr lang="pt-B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“a acumulação de privações ao longo da vida das pessoas e os processos de exclusão social.” </a:t>
            </a:r>
            <a:r>
              <a:rPr lang="pt-B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(</a:t>
            </a:r>
            <a:r>
              <a:rPr lang="pt-BR" sz="2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Farenzena</a:t>
            </a:r>
            <a:r>
              <a:rPr lang="pt-BR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, 2014)</a:t>
            </a:r>
            <a:endParaRPr lang="pt-BR" sz="2800" dirty="0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CF6A8714-C4BB-47FC-A806-F2C5C74EB489}"/>
              </a:ext>
            </a:extLst>
          </p:cNvPr>
          <p:cNvSpPr/>
          <p:nvPr/>
        </p:nvSpPr>
        <p:spPr>
          <a:xfrm>
            <a:off x="0" y="9913"/>
            <a:ext cx="12192000" cy="646331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ANÁLISE DE CONTEXTO BRASILEIRO</a:t>
            </a:r>
            <a:endParaRPr lang="pt-BR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95B5DC65-33D7-4E40-9976-317BB78F25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9095" y="740143"/>
            <a:ext cx="4375053" cy="4422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083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19</a:t>
            </a:fld>
            <a:endParaRPr lang="pt-BR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991E07DE-38FD-48C9-9623-F71FCB2FDF50}"/>
              </a:ext>
            </a:extLst>
          </p:cNvPr>
          <p:cNvSpPr txBox="1"/>
          <p:nvPr/>
        </p:nvSpPr>
        <p:spPr>
          <a:xfrm>
            <a:off x="0" y="1479587"/>
            <a:ext cx="12192000" cy="175432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“ARTICULAR, MOBILIZAR E INTEGRAR OS DIRIGENTES MUNICIPAIS DE EDUCAÇÃO PARA CONSTRUIR E DEFENDER A EDUCAÇÃO PÚBLICA COM QUALIDADE SOCIAL”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1894B315-8F08-4E28-85FE-95795A54C6EE}"/>
              </a:ext>
            </a:extLst>
          </p:cNvPr>
          <p:cNvSpPr txBox="1"/>
          <p:nvPr/>
        </p:nvSpPr>
        <p:spPr>
          <a:xfrm>
            <a:off x="0" y="3648188"/>
            <a:ext cx="12192000" cy="707886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 QUE SE TRATA O TEXTO ACIMA?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99095BB3-05DB-42B3-8FD1-ED2AE832FCBF}"/>
              </a:ext>
            </a:extLst>
          </p:cNvPr>
          <p:cNvSpPr txBox="1"/>
          <p:nvPr/>
        </p:nvSpPr>
        <p:spPr>
          <a:xfrm>
            <a:off x="0" y="4748117"/>
            <a:ext cx="12192000" cy="76944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/>
              <a:t>MISSÃO DA UNDIME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4DC8AADF-B835-4F60-AE26-8658B5FE43ED}"/>
              </a:ext>
            </a:extLst>
          </p:cNvPr>
          <p:cNvSpPr txBox="1"/>
          <p:nvPr/>
        </p:nvSpPr>
        <p:spPr>
          <a:xfrm>
            <a:off x="0" y="14060"/>
            <a:ext cx="12192000" cy="1077218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MANTER VIVA A CHAMA DAS AÇÕES EFETIVAS DO MOVIMENTO MUNICIPALISTA PARA A EDUCAÇÃO PÚBLICA COM QUALIDADE SOCIAL</a:t>
            </a:r>
          </a:p>
        </p:txBody>
      </p:sp>
    </p:spTree>
    <p:extLst>
      <p:ext uri="{BB962C8B-B14F-4D97-AF65-F5344CB8AC3E}">
        <p14:creationId xmlns:p14="http://schemas.microsoft.com/office/powerpoint/2010/main" val="1164113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  <p:bldP spid="1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20</a:t>
            </a:fld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14353E31-B3EE-4128-8155-6F02E87CC7E9}"/>
              </a:ext>
            </a:extLst>
          </p:cNvPr>
          <p:cNvSpPr/>
          <p:nvPr/>
        </p:nvSpPr>
        <p:spPr>
          <a:xfrm>
            <a:off x="0" y="0"/>
            <a:ext cx="12192000" cy="954107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INSTRUMENTOS DO GOVERNO NA EDUCAÇÃO</a:t>
            </a:r>
            <a:endParaRPr lang="pt-BR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ctr">
              <a:spcAft>
                <a:spcPts val="0"/>
              </a:spcAft>
            </a:pPr>
            <a:r>
              <a:rPr lang="pt-B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 Diretrizes importantes da organização político-administrativa da educação no Brasil</a:t>
            </a:r>
            <a:endParaRPr lang="pt-BR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5641F9C6-0F85-49C4-BA6A-F7B20F13FD93}"/>
              </a:ext>
            </a:extLst>
          </p:cNvPr>
          <p:cNvSpPr/>
          <p:nvPr/>
        </p:nvSpPr>
        <p:spPr>
          <a:xfrm>
            <a:off x="0" y="4490976"/>
            <a:ext cx="12192000" cy="132343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0" algn="ctr">
              <a:spcAft>
                <a:spcPts val="0"/>
              </a:spcAft>
            </a:pPr>
            <a:r>
              <a:rPr lang="pt-BR" sz="40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Cooperação intergovernamental na oferta e no financiamento da educação</a:t>
            </a:r>
            <a:endParaRPr lang="pt-B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37FB62F1-C9F2-45BA-B315-C9E2D172755C}"/>
              </a:ext>
            </a:extLst>
          </p:cNvPr>
          <p:cNvSpPr/>
          <p:nvPr/>
        </p:nvSpPr>
        <p:spPr>
          <a:xfrm>
            <a:off x="0" y="1577737"/>
            <a:ext cx="12192000" cy="70788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0" algn="ctr">
              <a:spcAft>
                <a:spcPts val="0"/>
              </a:spcAft>
            </a:pPr>
            <a:r>
              <a:rPr lang="pt-BR" sz="40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Autonomia dos sistemas de ensino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94E7DE0A-6259-4EF7-95CD-2CCB8C62F971}"/>
              </a:ext>
            </a:extLst>
          </p:cNvPr>
          <p:cNvSpPr/>
          <p:nvPr/>
        </p:nvSpPr>
        <p:spPr>
          <a:xfrm>
            <a:off x="0" y="2959405"/>
            <a:ext cx="12192000" cy="70788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0" algn="ctr">
              <a:spcAft>
                <a:spcPts val="0"/>
              </a:spcAft>
            </a:pPr>
            <a:r>
              <a:rPr lang="pt-BR" sz="40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Regime de colaboração dos sistemas de ensino</a:t>
            </a:r>
          </a:p>
        </p:txBody>
      </p:sp>
    </p:spTree>
    <p:extLst>
      <p:ext uri="{BB962C8B-B14F-4D97-AF65-F5344CB8AC3E}">
        <p14:creationId xmlns:p14="http://schemas.microsoft.com/office/powerpoint/2010/main" val="3019742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21</a:t>
            </a:fld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628250C8-3B1F-4904-8E75-B96E02125107}"/>
              </a:ext>
            </a:extLst>
          </p:cNvPr>
          <p:cNvSpPr/>
          <p:nvPr/>
        </p:nvSpPr>
        <p:spPr>
          <a:xfrm>
            <a:off x="0" y="0"/>
            <a:ext cx="12191999" cy="646331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pt-BR" sz="3600" b="1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INSTRUMENTOS DA AÇÃO PÚBLICA NA EDUCAÇÃO</a:t>
            </a:r>
            <a:endParaRPr lang="pt-BR" sz="36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3AD5A95A-329B-4560-89BA-E40716619EB4}"/>
              </a:ext>
            </a:extLst>
          </p:cNvPr>
          <p:cNvSpPr/>
          <p:nvPr/>
        </p:nvSpPr>
        <p:spPr>
          <a:xfrm>
            <a:off x="0" y="5241263"/>
            <a:ext cx="12191999" cy="5847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0" algn="ctr">
              <a:spcAft>
                <a:spcPts val="0"/>
              </a:spcAft>
            </a:pPr>
            <a:r>
              <a:rPr lang="pt-BR" sz="32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Avaliação de redes e sistemas de ensino </a:t>
            </a:r>
            <a:r>
              <a:rPr lang="pt-BR" sz="32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(art. 9º, VI, da LDB)</a:t>
            </a:r>
            <a:endParaRPr lang="pt-BR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0A634581-6BD4-49AF-94F5-E9596A1EFCA5}"/>
              </a:ext>
            </a:extLst>
          </p:cNvPr>
          <p:cNvSpPr/>
          <p:nvPr/>
        </p:nvSpPr>
        <p:spPr>
          <a:xfrm>
            <a:off x="1" y="940166"/>
            <a:ext cx="12191996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0" algn="ctr">
              <a:spcAft>
                <a:spcPts val="0"/>
              </a:spcAft>
            </a:pPr>
            <a:r>
              <a:rPr lang="pt-BR" sz="36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Oferta</a:t>
            </a:r>
            <a:r>
              <a:rPr lang="pt-BR" sz="36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 (art. 211 CF): compartilhada entre os entes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4A3305E0-4370-4CA8-A730-6A26714559D2}"/>
              </a:ext>
            </a:extLst>
          </p:cNvPr>
          <p:cNvSpPr/>
          <p:nvPr/>
        </p:nvSpPr>
        <p:spPr>
          <a:xfrm>
            <a:off x="0" y="2119406"/>
            <a:ext cx="12191998" cy="5847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0" algn="ctr">
              <a:spcAft>
                <a:spcPts val="0"/>
              </a:spcAft>
            </a:pPr>
            <a:r>
              <a:rPr lang="pt-BR" sz="32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Financiamento</a:t>
            </a:r>
            <a:r>
              <a:rPr lang="pt-BR" sz="32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 (art. 212 CF); Salário-Educação e FUNDEB.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0EBE0849-F100-4039-859B-D8B8352DDA47}"/>
              </a:ext>
            </a:extLst>
          </p:cNvPr>
          <p:cNvSpPr/>
          <p:nvPr/>
        </p:nvSpPr>
        <p:spPr>
          <a:xfrm>
            <a:off x="0" y="3056488"/>
            <a:ext cx="12191997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0" algn="ctr">
              <a:spcAft>
                <a:spcPts val="0"/>
              </a:spcAft>
            </a:pPr>
            <a:r>
              <a:rPr lang="pt-BR" sz="36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Planejamento</a:t>
            </a:r>
            <a:r>
              <a:rPr lang="pt-BR" sz="36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 (art. 214 CF; Lei 13.005/14 - PNE)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AB4562E4-2AEC-444D-B471-64CE0600E846}"/>
              </a:ext>
            </a:extLst>
          </p:cNvPr>
          <p:cNvSpPr/>
          <p:nvPr/>
        </p:nvSpPr>
        <p:spPr>
          <a:xfrm>
            <a:off x="0" y="4167158"/>
            <a:ext cx="12191999" cy="646331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0" algn="ctr">
              <a:spcAft>
                <a:spcPts val="0"/>
              </a:spcAft>
            </a:pPr>
            <a:r>
              <a:rPr lang="pt-BR" sz="36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Regulamentação</a:t>
            </a:r>
            <a:r>
              <a:rPr lang="pt-BR" sz="36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 (LDB, CNE, CEE e CME);</a:t>
            </a:r>
          </a:p>
        </p:txBody>
      </p:sp>
    </p:spTree>
    <p:extLst>
      <p:ext uri="{BB962C8B-B14F-4D97-AF65-F5344CB8AC3E}">
        <p14:creationId xmlns:p14="http://schemas.microsoft.com/office/powerpoint/2010/main" val="1910614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22</a:t>
            </a:fld>
            <a:endParaRPr lang="pt-BR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609DFB1A-609E-4DAE-8208-6B2BC8B34D58}"/>
              </a:ext>
            </a:extLst>
          </p:cNvPr>
          <p:cNvSpPr/>
          <p:nvPr/>
        </p:nvSpPr>
        <p:spPr>
          <a:xfrm>
            <a:off x="0" y="0"/>
            <a:ext cx="12192000" cy="584775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pt-B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AÇÃO PÚBLICA PARA GARANTIR O DIREITO À EDUCAÇÃO</a:t>
            </a:r>
            <a:endParaRPr lang="pt-BR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24CBE8ED-3AA6-4CCC-B19B-B04CB3578929}"/>
              </a:ext>
            </a:extLst>
          </p:cNvPr>
          <p:cNvSpPr/>
          <p:nvPr/>
        </p:nvSpPr>
        <p:spPr>
          <a:xfrm>
            <a:off x="0" y="4429516"/>
            <a:ext cx="12192000" cy="181588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0" algn="ctr">
              <a:spcAft>
                <a:spcPts val="0"/>
              </a:spcAft>
            </a:pPr>
            <a:r>
              <a:rPr lang="pt-BR" sz="2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CONDIÇÕES DE QUALIDADE </a:t>
            </a:r>
            <a:r>
              <a:rPr lang="pt-BR" sz="28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(insumos e processos que interferem diretamente no currículo, produção e apropriação do conhecimento, relações institucionais e pedagógicas, valorização docente).</a:t>
            </a:r>
            <a:endParaRPr lang="pt-BR" sz="2800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ctr">
              <a:spcAft>
                <a:spcPts val="0"/>
              </a:spcAft>
            </a:pPr>
            <a:r>
              <a:rPr lang="pt-BR" sz="28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pt-BR" sz="2800" dirty="0"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341F8A20-01DC-496F-8A11-7D51804A6DB3}"/>
              </a:ext>
            </a:extLst>
          </p:cNvPr>
          <p:cNvSpPr/>
          <p:nvPr/>
        </p:nvSpPr>
        <p:spPr>
          <a:xfrm>
            <a:off x="0" y="693026"/>
            <a:ext cx="12192000" cy="5232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0" algn="ctr">
              <a:spcAft>
                <a:spcPts val="0"/>
              </a:spcAft>
            </a:pPr>
            <a:r>
              <a:rPr lang="pt-BR" sz="2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ACESSO</a:t>
            </a:r>
            <a:r>
              <a:rPr lang="pt-BR" sz="28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e ampliação da oferta;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A62908B5-5086-4720-ADBD-7A5934676548}"/>
              </a:ext>
            </a:extLst>
          </p:cNvPr>
          <p:cNvSpPr/>
          <p:nvPr/>
        </p:nvSpPr>
        <p:spPr>
          <a:xfrm>
            <a:off x="0" y="1440608"/>
            <a:ext cx="12192000" cy="52322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0" algn="ctr">
              <a:spcAft>
                <a:spcPts val="0"/>
              </a:spcAft>
            </a:pPr>
            <a:r>
              <a:rPr lang="pt-BR" sz="2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PERMANÊNCIA</a:t>
            </a:r>
            <a:r>
              <a:rPr lang="pt-BR" sz="28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 e condições para frequência e a sua manutenção;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7BEA571B-CC88-405A-BCF3-DDC4F037D354}"/>
              </a:ext>
            </a:extLst>
          </p:cNvPr>
          <p:cNvSpPr/>
          <p:nvPr/>
        </p:nvSpPr>
        <p:spPr>
          <a:xfrm>
            <a:off x="0" y="2191228"/>
            <a:ext cx="12192000" cy="8309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0" algn="ctr">
              <a:spcAft>
                <a:spcPts val="0"/>
              </a:spcAft>
            </a:pPr>
            <a:r>
              <a:rPr lang="pt-BR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EQUALIZAÇÃO DE OPORTUNIDADES </a:t>
            </a:r>
            <a:r>
              <a:rPr lang="pt-BR" sz="24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(reparação de injustiças produzidas por mecanismo culturais, sociais e/ou políticos);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0C68F81A-6EEB-4C5B-AB5A-85975F51ECC9}"/>
              </a:ext>
            </a:extLst>
          </p:cNvPr>
          <p:cNvSpPr/>
          <p:nvPr/>
        </p:nvSpPr>
        <p:spPr>
          <a:xfrm>
            <a:off x="0" y="3297482"/>
            <a:ext cx="12192000" cy="95410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lvl="0" algn="ctr">
              <a:spcAft>
                <a:spcPts val="0"/>
              </a:spcAft>
            </a:pPr>
            <a:r>
              <a:rPr lang="pt-BR" sz="2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ATENÇÃO À DIVERSIDADE </a:t>
            </a:r>
            <a:r>
              <a:rPr lang="pt-BR" sz="280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(reconhecimento ou promoção de diferentes formas de manifestação cultural da existência humana);</a:t>
            </a:r>
          </a:p>
        </p:txBody>
      </p:sp>
    </p:spTree>
    <p:extLst>
      <p:ext uri="{BB962C8B-B14F-4D97-AF65-F5344CB8AC3E}">
        <p14:creationId xmlns:p14="http://schemas.microsoft.com/office/powerpoint/2010/main" val="1547916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23</a:t>
            </a:fld>
            <a:endParaRPr lang="pt-BR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E5CECCDF-2CE6-4ECB-8C6B-8C7550828962}"/>
              </a:ext>
            </a:extLst>
          </p:cNvPr>
          <p:cNvSpPr/>
          <p:nvPr/>
        </p:nvSpPr>
        <p:spPr>
          <a:xfrm rot="21031103">
            <a:off x="511201" y="331380"/>
            <a:ext cx="3467817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pt-BR" sz="16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Dívida, ainda, com a universalização de crianças e adolescentes de 4 a 17 anos;</a:t>
            </a:r>
            <a:endParaRPr lang="pt-BR" sz="1600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pt-BR" sz="16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pt-BR" sz="1600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pt-BR" sz="16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Escolarização e Escolaridade</a:t>
            </a:r>
            <a:endParaRPr lang="pt-BR" sz="1600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pt-BR" sz="16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pt-BR" sz="1600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pt-BR" sz="16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Condições de qualidade do trabalho escolar;</a:t>
            </a:r>
            <a:endParaRPr lang="pt-BR" sz="1600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pt-BR" sz="16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pt-BR" sz="1600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pt-BR" sz="16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Déficits de formação e valorização docente;</a:t>
            </a:r>
            <a:endParaRPr lang="pt-BR" sz="1600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pt-BR" sz="16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pt-BR" sz="1600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pt-BR" sz="16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Infraestrutura material e tecnologia.</a:t>
            </a:r>
            <a:endParaRPr lang="pt-BR" sz="1600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pt-BR" sz="16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pt-BR" sz="1600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pt-BR" sz="16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Sistema Nacional de Educação;</a:t>
            </a:r>
            <a:endParaRPr lang="pt-BR" sz="1600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pt-BR" sz="16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pt-BR" sz="1600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pt-BR" sz="16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Regime de colaboração (cooperação intergovernamental);</a:t>
            </a:r>
          </a:p>
          <a:p>
            <a:pPr algn="just">
              <a:spcAft>
                <a:spcPts val="0"/>
              </a:spcAft>
            </a:pPr>
            <a:endParaRPr lang="pt-BR" sz="1600" b="1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pt-BR" sz="16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Planejamento/Avaliação/Acompanhamento.</a:t>
            </a:r>
          </a:p>
          <a:p>
            <a:pPr algn="just">
              <a:spcAft>
                <a:spcPts val="0"/>
              </a:spcAft>
            </a:pPr>
            <a:endParaRPr lang="pt-BR" sz="1600" b="1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pt-BR" sz="16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Controle Social/Participação</a:t>
            </a:r>
            <a:endParaRPr lang="pt-BR" sz="1600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pt-BR" sz="16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pt-BR" sz="1600" dirty="0"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1BF06A26-5DA3-4F36-A6B5-EFE33972DD68}"/>
              </a:ext>
            </a:extLst>
          </p:cNvPr>
          <p:cNvSpPr/>
          <p:nvPr/>
        </p:nvSpPr>
        <p:spPr>
          <a:xfrm rot="642424">
            <a:off x="7792572" y="577601"/>
            <a:ext cx="3875649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pt-BR" sz="16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Programas suplementares;</a:t>
            </a:r>
            <a:endParaRPr lang="pt-BR" sz="1600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pt-BR" sz="16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pt-BR" sz="1600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pt-BR" sz="16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EC 95, de 15 de dezembro de 2016;</a:t>
            </a:r>
            <a:endParaRPr lang="pt-BR" sz="1600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pt-BR" sz="16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pt-BR" sz="1600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pt-BR" sz="16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PNE</a:t>
            </a:r>
            <a:endParaRPr lang="pt-BR" sz="1600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pt-BR" sz="16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pt-BR" sz="1600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pt-BR" sz="16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BNCC;</a:t>
            </a:r>
            <a:endParaRPr lang="pt-BR" sz="1600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pt-BR" sz="16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pt-BR" sz="1600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pt-BR" sz="16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CAQ/</a:t>
            </a:r>
            <a:r>
              <a:rPr lang="pt-BR" sz="1600" b="1" dirty="0" err="1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CAQi</a:t>
            </a:r>
            <a:r>
              <a:rPr lang="pt-BR" sz="16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;</a:t>
            </a:r>
            <a:endParaRPr lang="pt-BR" sz="1600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pt-BR" sz="16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pt-BR" sz="1600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pt-BR" sz="16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NOVO FUNDEB</a:t>
            </a:r>
            <a:endParaRPr lang="pt-BR" sz="1600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pt-BR" sz="16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pt-BR" sz="1600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pt-BR" sz="16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REFORMA TRIBUTÁRIA;</a:t>
            </a:r>
            <a:endParaRPr lang="pt-BR" sz="1600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pt-BR" sz="16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pt-BR" sz="1600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pt-BR" sz="1600" b="1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TECNOLOGIA</a:t>
            </a:r>
          </a:p>
          <a:p>
            <a:pPr algn="just">
              <a:spcAft>
                <a:spcPts val="0"/>
              </a:spcAft>
            </a:pPr>
            <a:endParaRPr lang="pt-BR" sz="1600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pt-BR" sz="1600" b="1" dirty="0">
                <a:latin typeface="Arial" panose="020B0604020202020204" pitchFamily="34" charset="0"/>
                <a:ea typeface="Calibri" panose="020F0502020204030204" pitchFamily="34" charset="0"/>
              </a:rPr>
              <a:t>LRF x FUNDEB</a:t>
            </a:r>
          </a:p>
          <a:p>
            <a:pPr algn="just">
              <a:spcAft>
                <a:spcPts val="0"/>
              </a:spcAft>
            </a:pPr>
            <a:endParaRPr lang="pt-BR" sz="1600" b="1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pt-BR" sz="1600" b="1" dirty="0">
                <a:latin typeface="Arial" panose="020B0604020202020204" pitchFamily="34" charset="0"/>
                <a:ea typeface="Calibri" panose="020F0502020204030204" pitchFamily="34" charset="0"/>
              </a:rPr>
              <a:t>PLANEJAMENTO DE REDE/REDIMENCIONAMENTO DE PESSOAL/PCRM.</a:t>
            </a:r>
          </a:p>
          <a:p>
            <a:pPr algn="just">
              <a:spcAft>
                <a:spcPts val="0"/>
              </a:spcAft>
            </a:pPr>
            <a:endParaRPr lang="pt-BR" sz="1600" b="1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pt-BR" sz="1600" b="1" dirty="0">
                <a:latin typeface="Arial" panose="020B0604020202020204" pitchFamily="34" charset="0"/>
                <a:ea typeface="Calibri" panose="020F0502020204030204" pitchFamily="34" charset="0"/>
              </a:rPr>
              <a:t>RJ/RS/MG.......</a:t>
            </a:r>
          </a:p>
          <a:p>
            <a:pPr algn="just">
              <a:spcAft>
                <a:spcPts val="0"/>
              </a:spcAft>
            </a:pPr>
            <a:endParaRPr lang="pt-BR" sz="1600" dirty="0"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4F2F5D65-33AA-440C-B761-E4D7971C83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3719" y="2120447"/>
            <a:ext cx="3050631" cy="1457975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0AA3CF84-1C8C-49F8-92F1-9E550F1D63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2050" y="228618"/>
            <a:ext cx="3162300" cy="1447800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BC0B437D-51CD-4AF6-A415-CF6BC7C1265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5572" y="3843233"/>
            <a:ext cx="2066925" cy="220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80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/>
          <p:cNvSpPr/>
          <p:nvPr/>
        </p:nvSpPr>
        <p:spPr>
          <a:xfrm>
            <a:off x="215705" y="136525"/>
            <a:ext cx="11760590" cy="6263253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>
              <a:lnSpc>
                <a:spcPts val="7300"/>
              </a:lnSpc>
              <a:defRPr/>
            </a:pPr>
            <a:r>
              <a:rPr lang="pt-BR" sz="72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REFLEXOS DA ANÁLISE DE CONTEXTO</a:t>
            </a:r>
          </a:p>
          <a:p>
            <a:pPr algn="ctr">
              <a:lnSpc>
                <a:spcPts val="7300"/>
              </a:lnSpc>
              <a:defRPr/>
            </a:pPr>
            <a:r>
              <a:rPr lang="pt-BR" sz="72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  <a:p>
            <a:pPr algn="ctr">
              <a:lnSpc>
                <a:spcPts val="7300"/>
              </a:lnSpc>
              <a:defRPr/>
            </a:pPr>
            <a:r>
              <a:rPr lang="pt-BR" sz="72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UM CASO CONCRETO</a:t>
            </a:r>
          </a:p>
          <a:p>
            <a:pPr algn="ctr">
              <a:lnSpc>
                <a:spcPts val="7300"/>
              </a:lnSpc>
              <a:defRPr/>
            </a:pPr>
            <a:endParaRPr lang="pt-BR" sz="8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>
              <a:lnSpc>
                <a:spcPts val="7300"/>
              </a:lnSpc>
              <a:defRPr/>
            </a:pPr>
            <a:r>
              <a:rPr lang="pt-BR" sz="8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REDENÇÃO (CE)</a:t>
            </a:r>
          </a:p>
          <a:p>
            <a:pPr algn="ctr">
              <a:defRPr/>
            </a:pPr>
            <a:endParaRPr lang="pt-BR" b="1" i="1" dirty="0">
              <a:solidFill>
                <a:schemeClr val="bg1"/>
              </a:solidFill>
            </a:endParaRPr>
          </a:p>
          <a:p>
            <a:pPr algn="ctr">
              <a:defRPr/>
            </a:pPr>
            <a:r>
              <a:rPr lang="pt-BR" b="1" i="1" dirty="0">
                <a:solidFill>
                  <a:schemeClr val="bg1"/>
                </a:solidFill>
              </a:rPr>
              <a:t>Abril - 2018</a:t>
            </a:r>
            <a:endParaRPr lang="pt-BR" sz="3600" b="1" i="1" dirty="0">
              <a:solidFill>
                <a:schemeClr val="bg1"/>
              </a:solidFill>
            </a:endParaRPr>
          </a:p>
        </p:txBody>
      </p:sp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24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475465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25</a:t>
            </a:fld>
            <a:endParaRPr lang="pt-BR"/>
          </a:p>
        </p:txBody>
      </p:sp>
      <p:sp>
        <p:nvSpPr>
          <p:cNvPr id="6" name="Retângulo de cantos arredondados 5"/>
          <p:cNvSpPr/>
          <p:nvPr/>
        </p:nvSpPr>
        <p:spPr>
          <a:xfrm>
            <a:off x="281354" y="375138"/>
            <a:ext cx="11430000" cy="5568462"/>
          </a:xfrm>
          <a:prstGeom prst="roundRect">
            <a:avLst>
              <a:gd name="adj" fmla="val 6763"/>
            </a:avLst>
          </a:prstGeom>
          <a:gradFill>
            <a:gsLst>
              <a:gs pos="100000">
                <a:srgbClr val="0070C0"/>
              </a:gs>
              <a:gs pos="100000">
                <a:schemeClr val="accent2">
                  <a:satMod val="110000"/>
                  <a:lumMod val="100000"/>
                  <a:shade val="100000"/>
                </a:schemeClr>
              </a:gs>
              <a:gs pos="100000">
                <a:schemeClr val="accent2">
                  <a:lumMod val="99000"/>
                  <a:satMod val="120000"/>
                  <a:shade val="78000"/>
                </a:schemeClr>
              </a:gs>
            </a:gsLst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66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DADOS DEMOGRÁFICOS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66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66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ÍNDICES DE DESENVOLVIMENTO</a:t>
            </a:r>
          </a:p>
        </p:txBody>
      </p:sp>
    </p:spTree>
    <p:extLst>
      <p:ext uri="{BB962C8B-B14F-4D97-AF65-F5344CB8AC3E}">
        <p14:creationId xmlns:p14="http://schemas.microsoft.com/office/powerpoint/2010/main" val="6403231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26</a:t>
            </a:fld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Censo Demográfico/Estimativas – 1991 a 2017 – Fonte: IBGE</a:t>
            </a:r>
          </a:p>
        </p:txBody>
      </p:sp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5EE2074A-B39D-4171-8831-4C86E2FFFD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1657551"/>
              </p:ext>
            </p:extLst>
          </p:nvPr>
        </p:nvGraphicFramePr>
        <p:xfrm>
          <a:off x="0" y="584775"/>
          <a:ext cx="12192002" cy="4702843"/>
        </p:xfrm>
        <a:graphic>
          <a:graphicData uri="http://schemas.openxmlformats.org/drawingml/2006/table">
            <a:tbl>
              <a:tblPr/>
              <a:tblGrid>
                <a:gridCol w="2262285">
                  <a:extLst>
                    <a:ext uri="{9D8B030D-6E8A-4147-A177-3AD203B41FA5}">
                      <a16:colId xmlns:a16="http://schemas.microsoft.com/office/drawing/2014/main" val="3057554875"/>
                    </a:ext>
                  </a:extLst>
                </a:gridCol>
                <a:gridCol w="1260008">
                  <a:extLst>
                    <a:ext uri="{9D8B030D-6E8A-4147-A177-3AD203B41FA5}">
                      <a16:colId xmlns:a16="http://schemas.microsoft.com/office/drawing/2014/main" val="1684168531"/>
                    </a:ext>
                  </a:extLst>
                </a:gridCol>
                <a:gridCol w="1106086">
                  <a:extLst>
                    <a:ext uri="{9D8B030D-6E8A-4147-A177-3AD203B41FA5}">
                      <a16:colId xmlns:a16="http://schemas.microsoft.com/office/drawing/2014/main" val="1136920433"/>
                    </a:ext>
                  </a:extLst>
                </a:gridCol>
                <a:gridCol w="1317280">
                  <a:extLst>
                    <a:ext uri="{9D8B030D-6E8A-4147-A177-3AD203B41FA5}">
                      <a16:colId xmlns:a16="http://schemas.microsoft.com/office/drawing/2014/main" val="2409659527"/>
                    </a:ext>
                  </a:extLst>
                </a:gridCol>
                <a:gridCol w="1317280">
                  <a:extLst>
                    <a:ext uri="{9D8B030D-6E8A-4147-A177-3AD203B41FA5}">
                      <a16:colId xmlns:a16="http://schemas.microsoft.com/office/drawing/2014/main" val="3220037825"/>
                    </a:ext>
                  </a:extLst>
                </a:gridCol>
                <a:gridCol w="1102507">
                  <a:extLst>
                    <a:ext uri="{9D8B030D-6E8A-4147-A177-3AD203B41FA5}">
                      <a16:colId xmlns:a16="http://schemas.microsoft.com/office/drawing/2014/main" val="2234708443"/>
                    </a:ext>
                  </a:extLst>
                </a:gridCol>
                <a:gridCol w="1102507">
                  <a:extLst>
                    <a:ext uri="{9D8B030D-6E8A-4147-A177-3AD203B41FA5}">
                      <a16:colId xmlns:a16="http://schemas.microsoft.com/office/drawing/2014/main" val="2180934882"/>
                    </a:ext>
                  </a:extLst>
                </a:gridCol>
                <a:gridCol w="1102507">
                  <a:extLst>
                    <a:ext uri="{9D8B030D-6E8A-4147-A177-3AD203B41FA5}">
                      <a16:colId xmlns:a16="http://schemas.microsoft.com/office/drawing/2014/main" val="2808589534"/>
                    </a:ext>
                  </a:extLst>
                </a:gridCol>
                <a:gridCol w="1621542">
                  <a:extLst>
                    <a:ext uri="{9D8B030D-6E8A-4147-A177-3AD203B41FA5}">
                      <a16:colId xmlns:a16="http://schemas.microsoft.com/office/drawing/2014/main" val="4017434270"/>
                    </a:ext>
                  </a:extLst>
                </a:gridCol>
              </a:tblGrid>
              <a:tr h="1634559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PERÍODO</a:t>
                      </a:r>
                    </a:p>
                  </a:txBody>
                  <a:tcPr marL="9268" marR="9268" marT="92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1991</a:t>
                      </a:r>
                    </a:p>
                  </a:txBody>
                  <a:tcPr marL="9268" marR="9268" marT="92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2000</a:t>
                      </a:r>
                    </a:p>
                  </a:txBody>
                  <a:tcPr marL="9268" marR="9268" marT="92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2010</a:t>
                      </a:r>
                    </a:p>
                  </a:txBody>
                  <a:tcPr marL="9268" marR="9268" marT="92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2014</a:t>
                      </a:r>
                    </a:p>
                  </a:txBody>
                  <a:tcPr marL="9268" marR="9268" marT="92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2015</a:t>
                      </a:r>
                    </a:p>
                  </a:txBody>
                  <a:tcPr marL="9268" marR="9268" marT="92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2016</a:t>
                      </a:r>
                    </a:p>
                  </a:txBody>
                  <a:tcPr marL="9268" marR="9268" marT="92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2017</a:t>
                      </a:r>
                    </a:p>
                  </a:txBody>
                  <a:tcPr marL="9268" marR="9268" marT="92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2016/2017(dif)</a:t>
                      </a:r>
                    </a:p>
                  </a:txBody>
                  <a:tcPr marL="9268" marR="9268" marT="92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7947477"/>
                  </a:ext>
                </a:extLst>
              </a:tr>
              <a:tr h="186886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POPULAÇÃO RESIDENTE</a:t>
                      </a:r>
                    </a:p>
                  </a:txBody>
                  <a:tcPr marL="9268" marR="9268" marT="92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22.757</a:t>
                      </a:r>
                    </a:p>
                  </a:txBody>
                  <a:tcPr marL="9268" marR="9268" marT="92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24.993</a:t>
                      </a:r>
                    </a:p>
                  </a:txBody>
                  <a:tcPr marL="9268" marR="9268" marT="92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26.415</a:t>
                      </a:r>
                    </a:p>
                  </a:txBody>
                  <a:tcPr marL="9268" marR="9268" marT="92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27.182</a:t>
                      </a:r>
                    </a:p>
                  </a:txBody>
                  <a:tcPr marL="9268" marR="9268" marT="92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27.272</a:t>
                      </a:r>
                    </a:p>
                  </a:txBody>
                  <a:tcPr marL="9268" marR="9268" marT="92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27.358</a:t>
                      </a:r>
                    </a:p>
                  </a:txBody>
                  <a:tcPr marL="9268" marR="9268" marT="92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27.441</a:t>
                      </a:r>
                    </a:p>
                  </a:txBody>
                  <a:tcPr marL="9268" marR="9268" marT="92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</a:t>
                      </a:r>
                    </a:p>
                  </a:txBody>
                  <a:tcPr marL="9268" marR="9268" marT="92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91468356"/>
                  </a:ext>
                </a:extLst>
              </a:tr>
              <a:tr h="1199419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CRESCIMENTO %</a:t>
                      </a:r>
                    </a:p>
                  </a:txBody>
                  <a:tcPr marL="9268" marR="9268" marT="92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268" marR="9268" marT="92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8,95</a:t>
                      </a:r>
                    </a:p>
                  </a:txBody>
                  <a:tcPr marL="9268" marR="9268" marT="92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5,38</a:t>
                      </a:r>
                    </a:p>
                  </a:txBody>
                  <a:tcPr marL="9268" marR="9268" marT="92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2,82</a:t>
                      </a:r>
                    </a:p>
                  </a:txBody>
                  <a:tcPr marL="9268" marR="9268" marT="92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0,33 </a:t>
                      </a:r>
                    </a:p>
                  </a:txBody>
                  <a:tcPr marL="9268" marR="9268" marT="92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0,31 </a:t>
                      </a:r>
                    </a:p>
                  </a:txBody>
                  <a:tcPr marL="9268" marR="9268" marT="92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0,30 </a:t>
                      </a:r>
                    </a:p>
                  </a:txBody>
                  <a:tcPr marL="9268" marR="9268" marT="92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200" b="1" i="0" u="none" strike="noStrike" dirty="0">
                          <a:solidFill>
                            <a:srgbClr val="0070C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268" marR="9268" marT="926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71981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7484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27</a:t>
            </a:fld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200" b="1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Censo Demográfico/Estimativas – 1991 a 2017 – Fonte: IBGE</a:t>
            </a:r>
          </a:p>
        </p:txBody>
      </p:sp>
      <p:graphicFrame>
        <p:nvGraphicFramePr>
          <p:cNvPr id="9" name="Gráfico 8">
            <a:extLst>
              <a:ext uri="{FF2B5EF4-FFF2-40B4-BE49-F238E27FC236}">
                <a16:creationId xmlns:a16="http://schemas.microsoft.com/office/drawing/2014/main" id="{03726863-BBA5-4CF9-BB48-B8E403A16B9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72003189"/>
              </p:ext>
            </p:extLst>
          </p:nvPr>
        </p:nvGraphicFramePr>
        <p:xfrm>
          <a:off x="0" y="584776"/>
          <a:ext cx="12191999" cy="57715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02668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Graphic spid="9" grpId="0">
        <p:bldAsOne/>
      </p:bldGraphic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28</a:t>
            </a:fld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-2" y="0"/>
            <a:ext cx="12192000" cy="584775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200" b="1" i="1" dirty="0">
                <a:solidFill>
                  <a:schemeClr val="bg1"/>
                </a:solidFill>
              </a:rPr>
              <a:t>População por faixa etária – Censo Demográfico 2000/2010</a:t>
            </a:r>
          </a:p>
        </p:txBody>
      </p:sp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3BC68BE6-53AB-4A04-ADF9-5D0AC02AA8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6331850"/>
              </p:ext>
            </p:extLst>
          </p:nvPr>
        </p:nvGraphicFramePr>
        <p:xfrm>
          <a:off x="0" y="584775"/>
          <a:ext cx="12191998" cy="5619078"/>
        </p:xfrm>
        <a:graphic>
          <a:graphicData uri="http://schemas.openxmlformats.org/drawingml/2006/table">
            <a:tbl>
              <a:tblPr/>
              <a:tblGrid>
                <a:gridCol w="4638260">
                  <a:extLst>
                    <a:ext uri="{9D8B030D-6E8A-4147-A177-3AD203B41FA5}">
                      <a16:colId xmlns:a16="http://schemas.microsoft.com/office/drawing/2014/main" val="2218632254"/>
                    </a:ext>
                  </a:extLst>
                </a:gridCol>
                <a:gridCol w="2584174">
                  <a:extLst>
                    <a:ext uri="{9D8B030D-6E8A-4147-A177-3AD203B41FA5}">
                      <a16:colId xmlns:a16="http://schemas.microsoft.com/office/drawing/2014/main" val="3959743879"/>
                    </a:ext>
                  </a:extLst>
                </a:gridCol>
                <a:gridCol w="2274956">
                  <a:extLst>
                    <a:ext uri="{9D8B030D-6E8A-4147-A177-3AD203B41FA5}">
                      <a16:colId xmlns:a16="http://schemas.microsoft.com/office/drawing/2014/main" val="617229307"/>
                    </a:ext>
                  </a:extLst>
                </a:gridCol>
                <a:gridCol w="2694608">
                  <a:extLst>
                    <a:ext uri="{9D8B030D-6E8A-4147-A177-3AD203B41FA5}">
                      <a16:colId xmlns:a16="http://schemas.microsoft.com/office/drawing/2014/main" val="3133033799"/>
                    </a:ext>
                  </a:extLst>
                </a:gridCol>
              </a:tblGrid>
              <a:tr h="624342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pt-BR" sz="3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POPULAÇÃO RECENSEADA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1662626"/>
                  </a:ext>
                </a:extLst>
              </a:tr>
              <a:tr h="62434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GRUPOS DE IDADE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DIFERENÇA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3221964"/>
                  </a:ext>
                </a:extLst>
              </a:tr>
              <a:tr h="62434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 a 3 anos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2.271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1.719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-552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16668661"/>
                  </a:ext>
                </a:extLst>
              </a:tr>
              <a:tr h="62434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e 5 anos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-250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08248858"/>
                  </a:ext>
                </a:extLst>
              </a:tr>
              <a:tr h="62434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a 14 anos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5.225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4.620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-605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750187"/>
                  </a:ext>
                </a:extLst>
              </a:tr>
              <a:tr h="62434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 a 17 anos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1.769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1.707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-62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6881190"/>
                  </a:ext>
                </a:extLst>
              </a:tr>
              <a:tr h="62434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 a 24 anos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3.286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3.346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60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62970862"/>
                  </a:ext>
                </a:extLst>
              </a:tr>
              <a:tr h="62434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 a 34 anos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3.463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4.016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553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99191776"/>
                  </a:ext>
                </a:extLst>
              </a:tr>
              <a:tr h="62434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 anos ou mais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7.850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10.126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 dirty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2276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106257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376802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29</a:t>
            </a:fld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0" y="34802"/>
            <a:ext cx="12192000" cy="584775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200" b="1" i="1" dirty="0">
                <a:solidFill>
                  <a:schemeClr val="bg1"/>
                </a:solidFill>
              </a:rPr>
              <a:t>População por faixa etária – Censo Demográfico 2000/2010</a:t>
            </a:r>
          </a:p>
        </p:txBody>
      </p:sp>
      <p:graphicFrame>
        <p:nvGraphicFramePr>
          <p:cNvPr id="8" name="Gráfico 7">
            <a:extLst>
              <a:ext uri="{FF2B5EF4-FFF2-40B4-BE49-F238E27FC236}">
                <a16:creationId xmlns:a16="http://schemas.microsoft.com/office/drawing/2014/main" id="{E50D6DA2-B61E-410A-9E9E-9F5B6C19A2C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88783293"/>
              </p:ext>
            </p:extLst>
          </p:nvPr>
        </p:nvGraphicFramePr>
        <p:xfrm>
          <a:off x="0" y="619577"/>
          <a:ext cx="12192000" cy="56264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47181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Graphic spid="8" grpId="0">
        <p:bldAsOne/>
      </p:bldGraphic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30</a:t>
            </a:fld>
            <a:endParaRPr lang="pt-BR"/>
          </a:p>
        </p:txBody>
      </p:sp>
      <p:sp>
        <p:nvSpPr>
          <p:cNvPr id="6" name="Retângulo de cantos arredondados 5"/>
          <p:cNvSpPr/>
          <p:nvPr/>
        </p:nvSpPr>
        <p:spPr>
          <a:xfrm>
            <a:off x="281354" y="375138"/>
            <a:ext cx="11430000" cy="5568462"/>
          </a:xfrm>
          <a:prstGeom prst="roundRect">
            <a:avLst>
              <a:gd name="adj" fmla="val 6763"/>
            </a:avLst>
          </a:prstGeom>
          <a:gradFill>
            <a:gsLst>
              <a:gs pos="100000">
                <a:srgbClr val="0070C0"/>
              </a:gs>
              <a:gs pos="100000">
                <a:schemeClr val="accent2">
                  <a:satMod val="110000"/>
                  <a:lumMod val="100000"/>
                  <a:shade val="100000"/>
                </a:schemeClr>
              </a:gs>
              <a:gs pos="100000">
                <a:schemeClr val="accent2">
                  <a:lumMod val="99000"/>
                  <a:satMod val="120000"/>
                  <a:shade val="78000"/>
                </a:schemeClr>
              </a:gs>
            </a:gsLst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54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PROJEÇÃO DA POPULAÇÃO BRASILEIRA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54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Por faixa etária</a:t>
            </a:r>
          </a:p>
        </p:txBody>
      </p:sp>
    </p:spTree>
    <p:extLst>
      <p:ext uri="{BB962C8B-B14F-4D97-AF65-F5344CB8AC3E}">
        <p14:creationId xmlns:p14="http://schemas.microsoft.com/office/powerpoint/2010/main" val="161025199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áfico 4"/>
          <p:cNvGraphicFramePr>
            <a:graphicFrameLocks/>
          </p:cNvGraphicFramePr>
          <p:nvPr>
            <p:extLst/>
          </p:nvPr>
        </p:nvGraphicFramePr>
        <p:xfrm>
          <a:off x="195263" y="598488"/>
          <a:ext cx="11672887" cy="5778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623" name="Chart" r:id="rId3" imgW="8725050" imgH="5505319" progId="Excel.Chart.8">
                  <p:embed/>
                </p:oleObj>
              </mc:Choice>
              <mc:Fallback>
                <p:oleObj name="Chart" r:id="rId3" imgW="8725050" imgH="5505319" progId="Excel.Chart.8">
                  <p:embed/>
                  <p:pic>
                    <p:nvPicPr>
                      <p:cNvPr id="2" name="Gráfico 4"/>
                      <p:cNvPicPr>
                        <a:picLocks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5263" y="598488"/>
                        <a:ext cx="11672887" cy="5778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31</a:t>
            </a:fld>
            <a:endParaRPr lang="pt-BR"/>
          </a:p>
        </p:txBody>
      </p:sp>
      <p:sp>
        <p:nvSpPr>
          <p:cNvPr id="5" name="CaixaDeTexto 4"/>
          <p:cNvSpPr txBox="1"/>
          <p:nvPr/>
        </p:nvSpPr>
        <p:spPr>
          <a:xfrm>
            <a:off x="0" y="35170"/>
            <a:ext cx="12192000" cy="52322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PROJEÇÃO DA POPULAÇÃO BRASILEIRA -  FAIXA ETÁRIA – IBGE – 1980 - 2050</a:t>
            </a:r>
          </a:p>
        </p:txBody>
      </p:sp>
    </p:spTree>
    <p:extLst>
      <p:ext uri="{BB962C8B-B14F-4D97-AF65-F5344CB8AC3E}">
        <p14:creationId xmlns:p14="http://schemas.microsoft.com/office/powerpoint/2010/main" val="2638660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OleChart spid="2" grpId="0"/>
      <p:bldP spid="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32</a:t>
            </a:fld>
            <a:endParaRPr lang="pt-BR"/>
          </a:p>
        </p:txBody>
      </p:sp>
      <p:sp>
        <p:nvSpPr>
          <p:cNvPr id="6" name="Retângulo de cantos arredondados 5"/>
          <p:cNvSpPr/>
          <p:nvPr/>
        </p:nvSpPr>
        <p:spPr>
          <a:xfrm>
            <a:off x="281354" y="375138"/>
            <a:ext cx="11430000" cy="5568462"/>
          </a:xfrm>
          <a:prstGeom prst="roundRect">
            <a:avLst>
              <a:gd name="adj" fmla="val 6763"/>
            </a:avLst>
          </a:prstGeom>
          <a:gradFill>
            <a:gsLst>
              <a:gs pos="100000">
                <a:srgbClr val="0070C0"/>
              </a:gs>
              <a:gs pos="100000">
                <a:schemeClr val="accent2">
                  <a:satMod val="110000"/>
                  <a:lumMod val="100000"/>
                  <a:shade val="100000"/>
                </a:schemeClr>
              </a:gs>
              <a:gs pos="100000">
                <a:schemeClr val="accent2">
                  <a:lumMod val="99000"/>
                  <a:satMod val="120000"/>
                  <a:shade val="78000"/>
                </a:schemeClr>
              </a:gs>
            </a:gsLst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54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DADOS ECONÔMICOS E SOCIAIS</a:t>
            </a:r>
          </a:p>
        </p:txBody>
      </p:sp>
    </p:spTree>
    <p:extLst>
      <p:ext uri="{BB962C8B-B14F-4D97-AF65-F5344CB8AC3E}">
        <p14:creationId xmlns:p14="http://schemas.microsoft.com/office/powerpoint/2010/main" val="239014296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33</a:t>
            </a:fld>
            <a:endParaRPr lang="pt-BR"/>
          </a:p>
        </p:txBody>
      </p:sp>
      <p:sp>
        <p:nvSpPr>
          <p:cNvPr id="6" name="Retângulo de cantos arredondados 5"/>
          <p:cNvSpPr/>
          <p:nvPr/>
        </p:nvSpPr>
        <p:spPr>
          <a:xfrm>
            <a:off x="0" y="0"/>
            <a:ext cx="12192000" cy="492369"/>
          </a:xfrm>
          <a:prstGeom prst="roundRect">
            <a:avLst>
              <a:gd name="adj" fmla="val 6763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b="1" i="1" dirty="0"/>
              <a:t>Conhecendo a nossa realidade!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0" y="574432"/>
            <a:ext cx="12192000" cy="523220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800" b="1" i="1" dirty="0">
                <a:solidFill>
                  <a:schemeClr val="bg1"/>
                </a:solidFill>
              </a:rPr>
              <a:t>Índices de Desenvolvimento (IPECE) - Perfil Básico Municipal</a:t>
            </a:r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5305327"/>
              </p:ext>
            </p:extLst>
          </p:nvPr>
        </p:nvGraphicFramePr>
        <p:xfrm>
          <a:off x="0" y="1164806"/>
          <a:ext cx="6096000" cy="18411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4220">
                  <a:extLst>
                    <a:ext uri="{9D8B030D-6E8A-4147-A177-3AD203B41FA5}">
                      <a16:colId xmlns:a16="http://schemas.microsoft.com/office/drawing/2014/main" val="3044761039"/>
                    </a:ext>
                  </a:extLst>
                </a:gridCol>
                <a:gridCol w="1502831">
                  <a:extLst>
                    <a:ext uri="{9D8B030D-6E8A-4147-A177-3AD203B41FA5}">
                      <a16:colId xmlns:a16="http://schemas.microsoft.com/office/drawing/2014/main" val="1137676244"/>
                    </a:ext>
                  </a:extLst>
                </a:gridCol>
                <a:gridCol w="3288949">
                  <a:extLst>
                    <a:ext uri="{9D8B030D-6E8A-4147-A177-3AD203B41FA5}">
                      <a16:colId xmlns:a16="http://schemas.microsoft.com/office/drawing/2014/main" val="1977805510"/>
                    </a:ext>
                  </a:extLst>
                </a:gridCol>
              </a:tblGrid>
              <a:tr h="409149"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/>
                        <a:t>ÍNDICES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b="1" dirty="0"/>
                        <a:t>VALOR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b="1" dirty="0"/>
                        <a:t>POSIÇÃO RANKING ESTADO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274518"/>
                  </a:ext>
                </a:extLst>
              </a:tr>
              <a:tr h="716010"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IDM* (2012)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42,27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21º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1035314"/>
                  </a:ext>
                </a:extLst>
              </a:tr>
              <a:tr h="716010"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IDH**</a:t>
                      </a:r>
                      <a:r>
                        <a:rPr lang="pt-BR" sz="1800" b="1" baseline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(2010)</a:t>
                      </a:r>
                      <a:endParaRPr lang="pt-BR" sz="1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0,626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56º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9323345"/>
                  </a:ext>
                </a:extLst>
              </a:tr>
            </a:tbl>
          </a:graphicData>
        </a:graphic>
      </p:graphicFrame>
      <p:sp>
        <p:nvSpPr>
          <p:cNvPr id="8" name="CaixaDeTexto 7"/>
          <p:cNvSpPr txBox="1"/>
          <p:nvPr/>
        </p:nvSpPr>
        <p:spPr>
          <a:xfrm>
            <a:off x="0" y="5922547"/>
            <a:ext cx="119002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*População extremamente pobre (com rendimento domiciliar per capita mensal de até R$ 70,00) - 2010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84401" y="3239848"/>
            <a:ext cx="117465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 Elaborado pelo IPECE em 2012, trata-se de 30 indicadores agrupados aos aspectos </a:t>
            </a:r>
            <a:r>
              <a:rPr lang="pt-BR" sz="1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fisiográficos</a:t>
            </a:r>
            <a:r>
              <a:rPr lang="pt-BR" sz="1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fundiários e agrícolas, demográficos e econômicos, infraestrutura, apoio e sociais.</a:t>
            </a:r>
          </a:p>
        </p:txBody>
      </p:sp>
      <p:sp>
        <p:nvSpPr>
          <p:cNvPr id="10" name="Retângulo 9"/>
          <p:cNvSpPr/>
          <p:nvPr/>
        </p:nvSpPr>
        <p:spPr>
          <a:xfrm>
            <a:off x="84401" y="3504100"/>
            <a:ext cx="1194347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1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** O Índice de Desenvolvimento </a:t>
            </a:r>
            <a:r>
              <a:rPr lang="pt-BR" sz="11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Humano</a:t>
            </a:r>
            <a:r>
              <a:rPr lang="pt-BR" sz="11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 (IDH) é uma medida resumida do progresso a longo prazo em três dimensões básicas do desenvolvimento humano: renda, educação e saúde</a:t>
            </a:r>
            <a:endParaRPr lang="pt-BR" sz="11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03CC2C91-D911-4B2B-9B65-57D7ED6A62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3213663"/>
              </p:ext>
            </p:extLst>
          </p:nvPr>
        </p:nvGraphicFramePr>
        <p:xfrm>
          <a:off x="0" y="4168859"/>
          <a:ext cx="12192000" cy="1586001"/>
        </p:xfrm>
        <a:graphic>
          <a:graphicData uri="http://schemas.openxmlformats.org/drawingml/2006/table">
            <a:tbl>
              <a:tblPr/>
              <a:tblGrid>
                <a:gridCol w="3893443">
                  <a:extLst>
                    <a:ext uri="{9D8B030D-6E8A-4147-A177-3AD203B41FA5}">
                      <a16:colId xmlns:a16="http://schemas.microsoft.com/office/drawing/2014/main" val="3206277064"/>
                    </a:ext>
                  </a:extLst>
                </a:gridCol>
                <a:gridCol w="2914152">
                  <a:extLst>
                    <a:ext uri="{9D8B030D-6E8A-4147-A177-3AD203B41FA5}">
                      <a16:colId xmlns:a16="http://schemas.microsoft.com/office/drawing/2014/main" val="3764951592"/>
                    </a:ext>
                  </a:extLst>
                </a:gridCol>
                <a:gridCol w="2795553">
                  <a:extLst>
                    <a:ext uri="{9D8B030D-6E8A-4147-A177-3AD203B41FA5}">
                      <a16:colId xmlns:a16="http://schemas.microsoft.com/office/drawing/2014/main" val="1682464704"/>
                    </a:ext>
                  </a:extLst>
                </a:gridCol>
                <a:gridCol w="1680721">
                  <a:extLst>
                    <a:ext uri="{9D8B030D-6E8A-4147-A177-3AD203B41FA5}">
                      <a16:colId xmlns:a16="http://schemas.microsoft.com/office/drawing/2014/main" val="3574281635"/>
                    </a:ext>
                  </a:extLst>
                </a:gridCol>
                <a:gridCol w="908131">
                  <a:extLst>
                    <a:ext uri="{9D8B030D-6E8A-4147-A177-3AD203B41FA5}">
                      <a16:colId xmlns:a16="http://schemas.microsoft.com/office/drawing/2014/main" val="618119054"/>
                    </a:ext>
                  </a:extLst>
                </a:gridCol>
              </a:tblGrid>
              <a:tr h="390704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POPULAÇÃO TOTAL 2010</a:t>
                      </a:r>
                    </a:p>
                  </a:txBody>
                  <a:tcPr marL="8773" marR="8773" marT="87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26.415</a:t>
                      </a:r>
                    </a:p>
                  </a:txBody>
                  <a:tcPr marL="8773" marR="8773" marT="87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</a:p>
                  </a:txBody>
                  <a:tcPr marL="8773" marR="8773" marT="87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8.448.055</a:t>
                      </a:r>
                    </a:p>
                  </a:txBody>
                  <a:tcPr marL="8773" marR="8773" marT="87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773" marR="8773" marT="87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0929715"/>
                  </a:ext>
                </a:extLst>
              </a:tr>
              <a:tr h="491879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POPULAÇÃO EXTREMAMENTE POBRE* (TOTAL)</a:t>
                      </a:r>
                    </a:p>
                  </a:txBody>
                  <a:tcPr marL="8773" marR="8773" marT="87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5.829</a:t>
                      </a:r>
                    </a:p>
                  </a:txBody>
                  <a:tcPr marL="8773" marR="8773" marT="87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22,07</a:t>
                      </a:r>
                    </a:p>
                  </a:txBody>
                  <a:tcPr marL="8773" marR="8773" marT="87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1.502.924</a:t>
                      </a:r>
                    </a:p>
                  </a:txBody>
                  <a:tcPr marL="8773" marR="8773" marT="87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pt-BR" sz="18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773" marR="8773" marT="87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1050816"/>
                  </a:ext>
                </a:extLst>
              </a:tr>
              <a:tr h="318942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URBANA</a:t>
                      </a:r>
                    </a:p>
                  </a:txBody>
                  <a:tcPr marL="8773" marR="8773" marT="87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Calibri" panose="020F0502020204030204" pitchFamily="34" charset="0"/>
                        </a:rPr>
                        <a:t>2.403</a:t>
                      </a:r>
                    </a:p>
                  </a:txBody>
                  <a:tcPr marL="8773" marR="8773" marT="87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Calibri" panose="020F0502020204030204" pitchFamily="34" charset="0"/>
                        </a:rPr>
                        <a:t>41,22</a:t>
                      </a:r>
                    </a:p>
                  </a:txBody>
                  <a:tcPr marL="8773" marR="8773" marT="87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Calibri" panose="020F0502020204030204" pitchFamily="34" charset="0"/>
                        </a:rPr>
                        <a:t>726.270</a:t>
                      </a:r>
                    </a:p>
                  </a:txBody>
                  <a:tcPr marL="8773" marR="8773" marT="87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pt-BR" sz="18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8773" marR="8773" marT="87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3050539"/>
                  </a:ext>
                </a:extLst>
              </a:tr>
              <a:tr h="318942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RURAL</a:t>
                      </a:r>
                    </a:p>
                  </a:txBody>
                  <a:tcPr marL="8773" marR="8773" marT="87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Calibri" panose="020F0502020204030204" pitchFamily="34" charset="0"/>
                        </a:rPr>
                        <a:t>3.426</a:t>
                      </a:r>
                    </a:p>
                  </a:txBody>
                  <a:tcPr marL="8773" marR="8773" marT="87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Calibri" panose="020F0502020204030204" pitchFamily="34" charset="0"/>
                        </a:rPr>
                        <a:t>58,78</a:t>
                      </a:r>
                    </a:p>
                  </a:txBody>
                  <a:tcPr marL="8773" marR="8773" marT="87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8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Calibri" panose="020F0502020204030204" pitchFamily="34" charset="0"/>
                        </a:rPr>
                        <a:t>776.654</a:t>
                      </a:r>
                    </a:p>
                  </a:txBody>
                  <a:tcPr marL="8773" marR="8773" marT="87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endParaRPr lang="pt-BR" sz="1800" b="1" i="0" u="none" strike="noStrike" dirty="0">
                        <a:solidFill>
                          <a:srgbClr val="000000"/>
                        </a:solidFill>
                        <a:effectLst>
                          <a:outerShdw blurRad="50800" dist="38100" algn="tr" rotWithShape="0">
                            <a:prstClr val="black">
                              <a:alpha val="40000"/>
                            </a:prst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 marL="8773" marR="8773" marT="877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1523914"/>
                  </a:ext>
                </a:extLst>
              </a:tr>
            </a:tbl>
          </a:graphicData>
        </a:graphic>
      </p:graphicFrame>
      <p:graphicFrame>
        <p:nvGraphicFramePr>
          <p:cNvPr id="12" name="Tabela 11">
            <a:extLst>
              <a:ext uri="{FF2B5EF4-FFF2-40B4-BE49-F238E27FC236}">
                <a16:creationId xmlns:a16="http://schemas.microsoft.com/office/drawing/2014/main" id="{AFAF035A-B7E1-4179-82D4-C8A50716E0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4734428"/>
              </p:ext>
            </p:extLst>
          </p:nvPr>
        </p:nvGraphicFramePr>
        <p:xfrm>
          <a:off x="6231988" y="1169082"/>
          <a:ext cx="5960012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75126">
                  <a:extLst>
                    <a:ext uri="{9D8B030D-6E8A-4147-A177-3AD203B41FA5}">
                      <a16:colId xmlns:a16="http://schemas.microsoft.com/office/drawing/2014/main" val="3044761039"/>
                    </a:ext>
                  </a:extLst>
                </a:gridCol>
                <a:gridCol w="1469307">
                  <a:extLst>
                    <a:ext uri="{9D8B030D-6E8A-4147-A177-3AD203B41FA5}">
                      <a16:colId xmlns:a16="http://schemas.microsoft.com/office/drawing/2014/main" val="1137676244"/>
                    </a:ext>
                  </a:extLst>
                </a:gridCol>
                <a:gridCol w="3215579">
                  <a:extLst>
                    <a:ext uri="{9D8B030D-6E8A-4147-A177-3AD203B41FA5}">
                      <a16:colId xmlns:a16="http://schemas.microsoft.com/office/drawing/2014/main" val="1977805510"/>
                    </a:ext>
                  </a:extLst>
                </a:gridCol>
              </a:tblGrid>
              <a:tr h="362927"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/>
                        <a:t>ÍNDICES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b="1" dirty="0"/>
                        <a:t>VALOR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b="1" dirty="0"/>
                        <a:t>POSIÇÃO RANKING ESTADO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274518"/>
                  </a:ext>
                </a:extLst>
              </a:tr>
              <a:tr h="731688"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IDM* (2016)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40,90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19º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1035314"/>
                  </a:ext>
                </a:extLst>
              </a:tr>
              <a:tr h="635122"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IDH**</a:t>
                      </a:r>
                      <a:r>
                        <a:rPr lang="pt-BR" sz="1800" b="1" baseline="0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(2010)</a:t>
                      </a:r>
                      <a:endParaRPr lang="pt-BR" sz="18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0,626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56º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93233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2799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animBg="1"/>
      <p:bldP spid="8" grpId="0"/>
      <p:bldP spid="9" grpId="0"/>
      <p:bldP spid="10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34</a:t>
            </a:fld>
            <a:endParaRPr lang="pt-BR"/>
          </a:p>
        </p:txBody>
      </p:sp>
      <p:sp>
        <p:nvSpPr>
          <p:cNvPr id="6" name="Retângulo de cantos arredondados 5"/>
          <p:cNvSpPr/>
          <p:nvPr/>
        </p:nvSpPr>
        <p:spPr>
          <a:xfrm>
            <a:off x="0" y="0"/>
            <a:ext cx="12192000" cy="492369"/>
          </a:xfrm>
          <a:prstGeom prst="roundRect">
            <a:avLst>
              <a:gd name="adj" fmla="val 6763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b="1" i="1" dirty="0"/>
              <a:t>Conhecendo a nossa realidade!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641D5517-25D5-4AAB-A3F8-02C8D469D5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92369"/>
            <a:ext cx="12192000" cy="5863981"/>
          </a:xfrm>
          <a:prstGeom prst="rect">
            <a:avLst/>
          </a:prstGeom>
        </p:spPr>
      </p:pic>
      <p:sp>
        <p:nvSpPr>
          <p:cNvPr id="2" name="Seta: para a Direita 1">
            <a:extLst>
              <a:ext uri="{FF2B5EF4-FFF2-40B4-BE49-F238E27FC236}">
                <a16:creationId xmlns:a16="http://schemas.microsoft.com/office/drawing/2014/main" id="{52F0F04C-1F48-41D6-89A8-9EF6B15E4A19}"/>
              </a:ext>
            </a:extLst>
          </p:cNvPr>
          <p:cNvSpPr/>
          <p:nvPr/>
        </p:nvSpPr>
        <p:spPr>
          <a:xfrm>
            <a:off x="2796209" y="5353878"/>
            <a:ext cx="1242391" cy="365125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00234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35</a:t>
            </a:fld>
            <a:endParaRPr lang="pt-BR"/>
          </a:p>
        </p:txBody>
      </p:sp>
      <p:sp>
        <p:nvSpPr>
          <p:cNvPr id="6" name="Retângulo de cantos arredondados 5"/>
          <p:cNvSpPr/>
          <p:nvPr/>
        </p:nvSpPr>
        <p:spPr>
          <a:xfrm>
            <a:off x="0" y="0"/>
            <a:ext cx="12192000" cy="492369"/>
          </a:xfrm>
          <a:prstGeom prst="roundRect">
            <a:avLst>
              <a:gd name="adj" fmla="val 6763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b="1" i="1" dirty="0"/>
              <a:t>Conhecendo a nossa realidade!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52490550-3614-4BDF-A93D-C91E53AC3018}"/>
              </a:ext>
            </a:extLst>
          </p:cNvPr>
          <p:cNvSpPr/>
          <p:nvPr/>
        </p:nvSpPr>
        <p:spPr>
          <a:xfrm>
            <a:off x="0" y="5175433"/>
            <a:ext cx="12192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12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Indústria de transformação</a:t>
            </a:r>
            <a:r>
              <a:rPr lang="pt-BR" sz="1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 compreende as atividades que envolvem transformação física, química e biológica de materiais, substâncias e componentes para obter produtos novos.</a:t>
            </a:r>
          </a:p>
          <a:p>
            <a:pPr algn="just"/>
            <a:r>
              <a:rPr lang="pt-BR" sz="12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Exemplo</a:t>
            </a:r>
            <a:r>
              <a:rPr lang="pt-BR" sz="1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: produtos alimentícios, bebidas, cigarro, roupas, papel, combustível, eletrônicos, carros, móveis…</a:t>
            </a:r>
          </a:p>
          <a:p>
            <a:r>
              <a:rPr lang="pt-BR" sz="1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Produções manuais e artesanais, como ateliês de costura. Só para ampliar ainda mais o conceito, fazem parte ainda aquelas empresas que renovam ou reconstituem produtos, como as de recauchutagem de pneus.</a:t>
            </a:r>
          </a:p>
          <a:p>
            <a:pPr algn="just"/>
            <a:endParaRPr lang="pt-BR" sz="1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C51FB3F3-A14D-4C4F-9776-9D446F29B0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92368"/>
            <a:ext cx="12191999" cy="4515729"/>
          </a:xfrm>
          <a:prstGeom prst="rect">
            <a:avLst/>
          </a:prstGeom>
        </p:spPr>
      </p:pic>
      <p:sp>
        <p:nvSpPr>
          <p:cNvPr id="2" name="Seta: para a Direita 1">
            <a:extLst>
              <a:ext uri="{FF2B5EF4-FFF2-40B4-BE49-F238E27FC236}">
                <a16:creationId xmlns:a16="http://schemas.microsoft.com/office/drawing/2014/main" id="{ACE0FCF7-73E7-4311-94DC-94A8E397F2E4}"/>
              </a:ext>
            </a:extLst>
          </p:cNvPr>
          <p:cNvSpPr/>
          <p:nvPr/>
        </p:nvSpPr>
        <p:spPr>
          <a:xfrm>
            <a:off x="2425148" y="4267200"/>
            <a:ext cx="1431235" cy="251791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0882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2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36</a:t>
            </a:fld>
            <a:endParaRPr lang="pt-BR"/>
          </a:p>
        </p:txBody>
      </p:sp>
      <p:sp>
        <p:nvSpPr>
          <p:cNvPr id="6" name="Retângulo de cantos arredondados 5"/>
          <p:cNvSpPr/>
          <p:nvPr/>
        </p:nvSpPr>
        <p:spPr>
          <a:xfrm>
            <a:off x="0" y="0"/>
            <a:ext cx="12192000" cy="492369"/>
          </a:xfrm>
          <a:prstGeom prst="roundRect">
            <a:avLst>
              <a:gd name="adj" fmla="val 6763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b="1" i="1" dirty="0"/>
              <a:t>Conhecendo a nossa realidade!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6DB00C9F-20BC-4BA3-AD8A-F3EAC607AB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92370"/>
            <a:ext cx="12191999" cy="5655212"/>
          </a:xfrm>
          <a:prstGeom prst="rect">
            <a:avLst/>
          </a:prstGeom>
        </p:spPr>
      </p:pic>
      <p:sp>
        <p:nvSpPr>
          <p:cNvPr id="2" name="Seta: para a Direita 1">
            <a:extLst>
              <a:ext uri="{FF2B5EF4-FFF2-40B4-BE49-F238E27FC236}">
                <a16:creationId xmlns:a16="http://schemas.microsoft.com/office/drawing/2014/main" id="{6271D535-8EFF-4A44-8C71-EBB1A9DC0601}"/>
              </a:ext>
            </a:extLst>
          </p:cNvPr>
          <p:cNvSpPr/>
          <p:nvPr/>
        </p:nvSpPr>
        <p:spPr>
          <a:xfrm>
            <a:off x="2080591" y="4240696"/>
            <a:ext cx="1736035" cy="42406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275307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37</a:t>
            </a:fld>
            <a:endParaRPr lang="pt-BR"/>
          </a:p>
        </p:txBody>
      </p:sp>
      <p:sp>
        <p:nvSpPr>
          <p:cNvPr id="6" name="Retângulo de cantos arredondados 5"/>
          <p:cNvSpPr/>
          <p:nvPr/>
        </p:nvSpPr>
        <p:spPr>
          <a:xfrm>
            <a:off x="0" y="0"/>
            <a:ext cx="12192000" cy="492369"/>
          </a:xfrm>
          <a:prstGeom prst="roundRect">
            <a:avLst>
              <a:gd name="adj" fmla="val 6763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b="1" i="1" dirty="0"/>
              <a:t>Conhecendo a nossa realidade!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37975A54-84E0-4088-A923-BB6291A597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92369"/>
            <a:ext cx="12192000" cy="5711483"/>
          </a:xfrm>
          <a:prstGeom prst="rect">
            <a:avLst/>
          </a:prstGeom>
        </p:spPr>
      </p:pic>
      <p:sp>
        <p:nvSpPr>
          <p:cNvPr id="2" name="Seta: para a Direita 1">
            <a:extLst>
              <a:ext uri="{FF2B5EF4-FFF2-40B4-BE49-F238E27FC236}">
                <a16:creationId xmlns:a16="http://schemas.microsoft.com/office/drawing/2014/main" id="{F1548E1C-1B6A-4450-9293-5DD53677670D}"/>
              </a:ext>
            </a:extLst>
          </p:cNvPr>
          <p:cNvSpPr/>
          <p:nvPr/>
        </p:nvSpPr>
        <p:spPr>
          <a:xfrm>
            <a:off x="3511826" y="5218092"/>
            <a:ext cx="2001078" cy="27829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114619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38</a:t>
            </a:fld>
            <a:endParaRPr lang="pt-BR"/>
          </a:p>
        </p:txBody>
      </p:sp>
      <p:sp>
        <p:nvSpPr>
          <p:cNvPr id="6" name="Retângulo de cantos arredondados 5"/>
          <p:cNvSpPr/>
          <p:nvPr/>
        </p:nvSpPr>
        <p:spPr>
          <a:xfrm>
            <a:off x="0" y="0"/>
            <a:ext cx="12192000" cy="492369"/>
          </a:xfrm>
          <a:prstGeom prst="roundRect">
            <a:avLst>
              <a:gd name="adj" fmla="val 6763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b="1" i="1" dirty="0"/>
              <a:t>Conhecendo a nossa realidade!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8E57809D-971F-4C75-982F-0D5D0FB771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92369"/>
            <a:ext cx="12192000" cy="5711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783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39</a:t>
            </a:fld>
            <a:endParaRPr lang="pt-BR"/>
          </a:p>
        </p:txBody>
      </p:sp>
      <p:sp>
        <p:nvSpPr>
          <p:cNvPr id="6" name="Retângulo de cantos arredondados 5"/>
          <p:cNvSpPr/>
          <p:nvPr/>
        </p:nvSpPr>
        <p:spPr>
          <a:xfrm>
            <a:off x="0" y="0"/>
            <a:ext cx="12192000" cy="492369"/>
          </a:xfrm>
          <a:prstGeom prst="roundRect">
            <a:avLst>
              <a:gd name="adj" fmla="val 6763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b="1" i="1" dirty="0"/>
              <a:t>Conhecendo a nossa realidade!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56C1FF4A-9F25-4BCE-BE6B-6A7747B6A4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92370"/>
            <a:ext cx="12192000" cy="4742240"/>
          </a:xfrm>
          <a:prstGeom prst="rect">
            <a:avLst/>
          </a:prstGeom>
        </p:spPr>
      </p:pic>
      <p:sp>
        <p:nvSpPr>
          <p:cNvPr id="2" name="Seta: para a Direita 1">
            <a:extLst>
              <a:ext uri="{FF2B5EF4-FFF2-40B4-BE49-F238E27FC236}">
                <a16:creationId xmlns:a16="http://schemas.microsoft.com/office/drawing/2014/main" id="{D2B1AD18-18B4-4DA6-AAC5-7904698F95C0}"/>
              </a:ext>
            </a:extLst>
          </p:cNvPr>
          <p:cNvSpPr/>
          <p:nvPr/>
        </p:nvSpPr>
        <p:spPr>
          <a:xfrm>
            <a:off x="3803369" y="2252870"/>
            <a:ext cx="1921565" cy="365125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" name="Seta: para a Direita 2">
            <a:extLst>
              <a:ext uri="{FF2B5EF4-FFF2-40B4-BE49-F238E27FC236}">
                <a16:creationId xmlns:a16="http://schemas.microsoft.com/office/drawing/2014/main" id="{F8CC04CC-59C2-4296-8A18-69A2DEBC0082}"/>
              </a:ext>
            </a:extLst>
          </p:cNvPr>
          <p:cNvSpPr/>
          <p:nvPr/>
        </p:nvSpPr>
        <p:spPr>
          <a:xfrm>
            <a:off x="3803369" y="3874882"/>
            <a:ext cx="1921565" cy="365125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E8CA9DD1-A939-4D9A-8CC5-C646A9259331}"/>
              </a:ext>
            </a:extLst>
          </p:cNvPr>
          <p:cNvSpPr/>
          <p:nvPr/>
        </p:nvSpPr>
        <p:spPr>
          <a:xfrm>
            <a:off x="0" y="5348495"/>
            <a:ext cx="121920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pt-BR" sz="12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</a:rPr>
              <a:t>RECEITAS CORRENTES</a:t>
            </a:r>
            <a:r>
              <a:rPr lang="pt-BR" sz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</a:rPr>
              <a:t>: constituída pelas receitas tributária, de contribuições, patrimonial, agropecuária, industrial, de serviços e outras e, ainda, as provenientes de recursos financeiros recebidos de outras pessoas de direito público ou privado, quando destinadas a atender despesas classificáveis em Despesas Correntes.</a:t>
            </a:r>
          </a:p>
          <a:p>
            <a:pPr algn="just">
              <a:spcAft>
                <a:spcPts val="0"/>
              </a:spcAft>
            </a:pPr>
            <a:endParaRPr lang="pt-BR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pt-BR" sz="12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</a:rPr>
              <a:t>TRANSFERÊNCIAS CORRENTES</a:t>
            </a:r>
            <a:r>
              <a:rPr lang="pt-BR" sz="12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Calibri" panose="020F0502020204030204" pitchFamily="34" charset="0"/>
              </a:rPr>
              <a:t>: são recursos recebidos de outras pessoas de direito público ou privado, independentemente de contraprestação direta de bens e serviços, desde que o objeto seja a aplicação em despesas correntes.</a:t>
            </a:r>
            <a:endParaRPr lang="pt-BR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0777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animBg="1"/>
      <p:bldP spid="3" grpId="0" animBg="1"/>
      <p:bldP spid="7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40</a:t>
            </a:fld>
            <a:endParaRPr lang="pt-BR"/>
          </a:p>
        </p:txBody>
      </p:sp>
      <p:sp>
        <p:nvSpPr>
          <p:cNvPr id="6" name="Retângulo de cantos arredondados 5"/>
          <p:cNvSpPr/>
          <p:nvPr/>
        </p:nvSpPr>
        <p:spPr>
          <a:xfrm>
            <a:off x="0" y="0"/>
            <a:ext cx="12192000" cy="492369"/>
          </a:xfrm>
          <a:prstGeom prst="roundRect">
            <a:avLst>
              <a:gd name="adj" fmla="val 6763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b="1" i="1" dirty="0"/>
              <a:t>Conhecendo a nossa realidade!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3E7E2042-C8CC-40B3-B0C4-4959EE84F35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92368"/>
            <a:ext cx="12192000" cy="5863981"/>
          </a:xfrm>
          <a:prstGeom prst="rect">
            <a:avLst/>
          </a:prstGeom>
        </p:spPr>
      </p:pic>
      <p:sp>
        <p:nvSpPr>
          <p:cNvPr id="2" name="Seta: para a Direita 1">
            <a:extLst>
              <a:ext uri="{FF2B5EF4-FFF2-40B4-BE49-F238E27FC236}">
                <a16:creationId xmlns:a16="http://schemas.microsoft.com/office/drawing/2014/main" id="{659044EC-F311-477C-9447-7159F55C2DAB}"/>
              </a:ext>
            </a:extLst>
          </p:cNvPr>
          <p:cNvSpPr/>
          <p:nvPr/>
        </p:nvSpPr>
        <p:spPr>
          <a:xfrm>
            <a:off x="3419061" y="3114261"/>
            <a:ext cx="2319130" cy="31473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9261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41</a:t>
            </a:fld>
            <a:endParaRPr lang="pt-BR"/>
          </a:p>
        </p:txBody>
      </p:sp>
      <p:sp>
        <p:nvSpPr>
          <p:cNvPr id="6" name="Retângulo de cantos arredondados 5"/>
          <p:cNvSpPr/>
          <p:nvPr/>
        </p:nvSpPr>
        <p:spPr>
          <a:xfrm>
            <a:off x="0" y="0"/>
            <a:ext cx="12192000" cy="492369"/>
          </a:xfrm>
          <a:prstGeom prst="roundRect">
            <a:avLst>
              <a:gd name="adj" fmla="val 6763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b="1" i="1" dirty="0"/>
              <a:t>Conhecendo a nossa realidade!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52A37504-7962-42EF-BB8F-6BEC443FA9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92368"/>
            <a:ext cx="12192000" cy="5739619"/>
          </a:xfrm>
          <a:prstGeom prst="rect">
            <a:avLst/>
          </a:prstGeom>
        </p:spPr>
      </p:pic>
      <p:sp>
        <p:nvSpPr>
          <p:cNvPr id="3" name="Seta: para a Direita 2">
            <a:extLst>
              <a:ext uri="{FF2B5EF4-FFF2-40B4-BE49-F238E27FC236}">
                <a16:creationId xmlns:a16="http://schemas.microsoft.com/office/drawing/2014/main" id="{855A49BF-E535-445F-AE7F-402A3BE50810}"/>
              </a:ext>
            </a:extLst>
          </p:cNvPr>
          <p:cNvSpPr/>
          <p:nvPr/>
        </p:nvSpPr>
        <p:spPr>
          <a:xfrm>
            <a:off x="2491409" y="3336236"/>
            <a:ext cx="1815548" cy="28160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Seta: para a Direita 6">
            <a:extLst>
              <a:ext uri="{FF2B5EF4-FFF2-40B4-BE49-F238E27FC236}">
                <a16:creationId xmlns:a16="http://schemas.microsoft.com/office/drawing/2014/main" id="{24CB6DE6-0B3F-4228-B143-9B6D81DFBA08}"/>
              </a:ext>
            </a:extLst>
          </p:cNvPr>
          <p:cNvSpPr/>
          <p:nvPr/>
        </p:nvSpPr>
        <p:spPr>
          <a:xfrm>
            <a:off x="2491409" y="3856383"/>
            <a:ext cx="1815548" cy="281609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6288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 animBg="1"/>
      <p:bldP spid="7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42</a:t>
            </a:fld>
            <a:endParaRPr lang="pt-BR"/>
          </a:p>
        </p:txBody>
      </p:sp>
      <p:sp>
        <p:nvSpPr>
          <p:cNvPr id="6" name="Retângulo de cantos arredondados 5"/>
          <p:cNvSpPr/>
          <p:nvPr/>
        </p:nvSpPr>
        <p:spPr>
          <a:xfrm>
            <a:off x="0" y="0"/>
            <a:ext cx="12192000" cy="492369"/>
          </a:xfrm>
          <a:prstGeom prst="roundRect">
            <a:avLst>
              <a:gd name="adj" fmla="val 6763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b="1" i="1" dirty="0"/>
              <a:t>Conhecendo a nossa realidade!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5EE4DF43-BE2A-4C6B-8DD1-5DAFF98CA2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92369"/>
            <a:ext cx="12192000" cy="5556739"/>
          </a:xfrm>
          <a:prstGeom prst="rect">
            <a:avLst/>
          </a:prstGeom>
        </p:spPr>
      </p:pic>
      <p:sp>
        <p:nvSpPr>
          <p:cNvPr id="3" name="Seta: para a Direita 2">
            <a:extLst>
              <a:ext uri="{FF2B5EF4-FFF2-40B4-BE49-F238E27FC236}">
                <a16:creationId xmlns:a16="http://schemas.microsoft.com/office/drawing/2014/main" id="{6145A022-319D-4EE7-AA34-1AEC0CFCC7AE}"/>
              </a:ext>
            </a:extLst>
          </p:cNvPr>
          <p:cNvSpPr/>
          <p:nvPr/>
        </p:nvSpPr>
        <p:spPr>
          <a:xfrm>
            <a:off x="2663687" y="4386470"/>
            <a:ext cx="1736035" cy="410817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34771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43</a:t>
            </a:fld>
            <a:endParaRPr lang="pt-BR"/>
          </a:p>
        </p:txBody>
      </p:sp>
      <p:sp>
        <p:nvSpPr>
          <p:cNvPr id="6" name="Retângulo de cantos arredondados 5"/>
          <p:cNvSpPr/>
          <p:nvPr/>
        </p:nvSpPr>
        <p:spPr>
          <a:xfrm>
            <a:off x="0" y="0"/>
            <a:ext cx="12192000" cy="492369"/>
          </a:xfrm>
          <a:prstGeom prst="roundRect">
            <a:avLst>
              <a:gd name="adj" fmla="val 6763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b="1" i="1" dirty="0"/>
              <a:t>Conhecendo a nossa realidade!</a:t>
            </a:r>
          </a:p>
        </p:txBody>
      </p:sp>
      <p:graphicFrame>
        <p:nvGraphicFramePr>
          <p:cNvPr id="8" name="Tabela 7">
            <a:extLst>
              <a:ext uri="{FF2B5EF4-FFF2-40B4-BE49-F238E27FC236}">
                <a16:creationId xmlns:a16="http://schemas.microsoft.com/office/drawing/2014/main" id="{05CD7304-6269-4691-BC89-4D444B18F4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7296413"/>
              </p:ext>
            </p:extLst>
          </p:nvPr>
        </p:nvGraphicFramePr>
        <p:xfrm>
          <a:off x="1" y="3616410"/>
          <a:ext cx="12191998" cy="2486025"/>
        </p:xfrm>
        <a:graphic>
          <a:graphicData uri="http://schemas.openxmlformats.org/drawingml/2006/table">
            <a:tbl>
              <a:tblPr/>
              <a:tblGrid>
                <a:gridCol w="4943050">
                  <a:extLst>
                    <a:ext uri="{9D8B030D-6E8A-4147-A177-3AD203B41FA5}">
                      <a16:colId xmlns:a16="http://schemas.microsoft.com/office/drawing/2014/main" val="2250130032"/>
                    </a:ext>
                  </a:extLst>
                </a:gridCol>
                <a:gridCol w="3699760">
                  <a:extLst>
                    <a:ext uri="{9D8B030D-6E8A-4147-A177-3AD203B41FA5}">
                      <a16:colId xmlns:a16="http://schemas.microsoft.com/office/drawing/2014/main" val="2195331787"/>
                    </a:ext>
                  </a:extLst>
                </a:gridCol>
                <a:gridCol w="3549188">
                  <a:extLst>
                    <a:ext uri="{9D8B030D-6E8A-4147-A177-3AD203B41FA5}">
                      <a16:colId xmlns:a16="http://schemas.microsoft.com/office/drawing/2014/main" val="4102109142"/>
                    </a:ext>
                  </a:extLst>
                </a:gridCol>
              </a:tblGrid>
              <a:tr h="676275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2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POPULAÇÃO EST. 2016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2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Nº ELEITORES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2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PERCENTUAL (ELEITORES/POP)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7767693"/>
                  </a:ext>
                </a:extLst>
              </a:tr>
              <a:tr h="609600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3600" b="1" i="0" u="none" strike="noStrike" dirty="0">
                          <a:solidFill>
                            <a:srgbClr val="FF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Calibri" panose="020F0502020204030204" pitchFamily="34" charset="0"/>
                        </a:rPr>
                        <a:t>27.358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3600" b="1" i="0" u="none" strike="noStrike" dirty="0">
                          <a:solidFill>
                            <a:srgbClr val="FF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Calibri" panose="020F0502020204030204" pitchFamily="34" charset="0"/>
                        </a:rPr>
                        <a:t>25.076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3600" b="1" i="0" u="none" strike="noStrike" dirty="0">
                          <a:solidFill>
                            <a:srgbClr val="FF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Calibri" panose="020F0502020204030204" pitchFamily="34" charset="0"/>
                        </a:rPr>
                        <a:t>91,66%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71564225"/>
                  </a:ext>
                </a:extLst>
              </a:tr>
              <a:tr h="600075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3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Calibri" panose="020F0502020204030204" pitchFamily="34" charset="0"/>
                        </a:rPr>
                        <a:t>Homens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3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Calibri" panose="020F0502020204030204" pitchFamily="34" charset="0"/>
                        </a:rPr>
                        <a:t>12.086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3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Calibri" panose="020F0502020204030204" pitchFamily="34" charset="0"/>
                        </a:rPr>
                        <a:t>48,20%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7E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446044"/>
                  </a:ext>
                </a:extLst>
              </a:tr>
              <a:tr h="600075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36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Calibri" panose="020F0502020204030204" pitchFamily="34" charset="0"/>
                        </a:rPr>
                        <a:t>Mulheres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3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Calibri" panose="020F0502020204030204" pitchFamily="34" charset="0"/>
                        </a:rPr>
                        <a:t>12.963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3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Calibri" panose="020F0502020204030204" pitchFamily="34" charset="0"/>
                        </a:rPr>
                        <a:t>51,69%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BCBC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3316160"/>
                  </a:ext>
                </a:extLst>
              </a:tr>
            </a:tbl>
          </a:graphicData>
        </a:graphic>
      </p:graphicFrame>
      <p:pic>
        <p:nvPicPr>
          <p:cNvPr id="2" name="Imagem 1">
            <a:extLst>
              <a:ext uri="{FF2B5EF4-FFF2-40B4-BE49-F238E27FC236}">
                <a16:creationId xmlns:a16="http://schemas.microsoft.com/office/drawing/2014/main" id="{DB825D0E-873C-416B-A514-408BA743B6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92369"/>
            <a:ext cx="12191998" cy="2749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650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44</a:t>
            </a:fld>
            <a:endParaRPr lang="pt-BR"/>
          </a:p>
        </p:txBody>
      </p:sp>
      <p:sp>
        <p:nvSpPr>
          <p:cNvPr id="6" name="Retângulo de cantos arredondados 5"/>
          <p:cNvSpPr/>
          <p:nvPr/>
        </p:nvSpPr>
        <p:spPr>
          <a:xfrm>
            <a:off x="281354" y="375138"/>
            <a:ext cx="11430000" cy="5568462"/>
          </a:xfrm>
          <a:prstGeom prst="roundRect">
            <a:avLst>
              <a:gd name="adj" fmla="val 6763"/>
            </a:avLst>
          </a:prstGeom>
          <a:gradFill>
            <a:gsLst>
              <a:gs pos="100000">
                <a:srgbClr val="0070C0"/>
              </a:gs>
              <a:gs pos="100000">
                <a:schemeClr val="accent2">
                  <a:satMod val="110000"/>
                  <a:lumMod val="100000"/>
                  <a:shade val="100000"/>
                </a:schemeClr>
              </a:gs>
              <a:gs pos="100000">
                <a:schemeClr val="accent2">
                  <a:lumMod val="99000"/>
                  <a:satMod val="120000"/>
                  <a:shade val="78000"/>
                </a:schemeClr>
              </a:gs>
            </a:gsLst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88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CENSO ESCOLAR</a:t>
            </a:r>
          </a:p>
        </p:txBody>
      </p:sp>
    </p:spTree>
    <p:extLst>
      <p:ext uri="{BB962C8B-B14F-4D97-AF65-F5344CB8AC3E}">
        <p14:creationId xmlns:p14="http://schemas.microsoft.com/office/powerpoint/2010/main" val="24269628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45</a:t>
            </a:fld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0" y="11717"/>
            <a:ext cx="12192000" cy="52322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800" b="1" i="1" dirty="0">
                <a:solidFill>
                  <a:schemeClr val="bg1"/>
                </a:solidFill>
              </a:rPr>
              <a:t>Matrículas da Rede Municipal – Série Histórica 2012 a 2017</a:t>
            </a:r>
          </a:p>
        </p:txBody>
      </p:sp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29738053"/>
              </p:ext>
            </p:extLst>
          </p:nvPr>
        </p:nvGraphicFramePr>
        <p:xfrm>
          <a:off x="0" y="534937"/>
          <a:ext cx="12192000" cy="58214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44859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Graphic spid="7" grpId="0">
        <p:bldAsOne/>
      </p:bldGraphic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46</a:t>
            </a:fld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0" y="11717"/>
            <a:ext cx="12192000" cy="52322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800" b="1" i="1" dirty="0">
                <a:solidFill>
                  <a:schemeClr val="bg1"/>
                </a:solidFill>
              </a:rPr>
              <a:t>Matrículas da Rede Municipal – Série Histórica 2012 a 2017</a:t>
            </a:r>
          </a:p>
        </p:txBody>
      </p:sp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19E8AAC5-A364-45EE-B4CF-21427CAB01B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5646735"/>
              </p:ext>
            </p:extLst>
          </p:nvPr>
        </p:nvGraphicFramePr>
        <p:xfrm>
          <a:off x="0" y="534936"/>
          <a:ext cx="12192000" cy="5570439"/>
        </p:xfrm>
        <a:graphic>
          <a:graphicData uri="http://schemas.openxmlformats.org/drawingml/2006/table">
            <a:tbl>
              <a:tblPr/>
              <a:tblGrid>
                <a:gridCol w="3188677">
                  <a:extLst>
                    <a:ext uri="{9D8B030D-6E8A-4147-A177-3AD203B41FA5}">
                      <a16:colId xmlns:a16="http://schemas.microsoft.com/office/drawing/2014/main" val="1292722477"/>
                    </a:ext>
                  </a:extLst>
                </a:gridCol>
                <a:gridCol w="3155852">
                  <a:extLst>
                    <a:ext uri="{9D8B030D-6E8A-4147-A177-3AD203B41FA5}">
                      <a16:colId xmlns:a16="http://schemas.microsoft.com/office/drawing/2014/main" val="3387182736"/>
                    </a:ext>
                  </a:extLst>
                </a:gridCol>
                <a:gridCol w="3033933">
                  <a:extLst>
                    <a:ext uri="{9D8B030D-6E8A-4147-A177-3AD203B41FA5}">
                      <a16:colId xmlns:a16="http://schemas.microsoft.com/office/drawing/2014/main" val="3528302049"/>
                    </a:ext>
                  </a:extLst>
                </a:gridCol>
                <a:gridCol w="2813538">
                  <a:extLst>
                    <a:ext uri="{9D8B030D-6E8A-4147-A177-3AD203B41FA5}">
                      <a16:colId xmlns:a16="http://schemas.microsoft.com/office/drawing/2014/main" val="1440492611"/>
                    </a:ext>
                  </a:extLst>
                </a:gridCol>
              </a:tblGrid>
              <a:tr h="795777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44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ANO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44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MATRÍCULAS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44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44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Nº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390034"/>
                  </a:ext>
                </a:extLst>
              </a:tr>
              <a:tr h="795777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44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2012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44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6.008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44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44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851174"/>
                  </a:ext>
                </a:extLst>
              </a:tr>
              <a:tr h="795777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44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2013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44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5.874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4400" b="1" i="0" u="none" strike="noStrike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-2,28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4400" b="1" i="0" u="none" strike="noStrike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-134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92398518"/>
                  </a:ext>
                </a:extLst>
              </a:tr>
              <a:tr h="795777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44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2014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44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5.553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4400" b="1" i="0" u="none" strike="noStrike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-5,78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4400" b="1" i="0" u="none" strike="noStrike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-321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76756810"/>
                  </a:ext>
                </a:extLst>
              </a:tr>
              <a:tr h="795777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44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2015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44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5.336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4400" b="1" i="0" u="none" strike="noStrike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-4,07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4400" b="1" i="0" u="none" strike="noStrike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-217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81364322"/>
                  </a:ext>
                </a:extLst>
              </a:tr>
              <a:tr h="795777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44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2016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44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5.173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4400" b="1" i="0" u="none" strike="noStrike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-3,15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4400" b="1" i="0" u="none" strike="noStrike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-163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153430"/>
                  </a:ext>
                </a:extLst>
              </a:tr>
              <a:tr h="795777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44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2017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44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4.925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4400" b="1" i="0" u="none" strike="noStrike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-5,04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4400" b="1" i="0" u="none" strike="noStrike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-248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76200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211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47</a:t>
            </a:fld>
            <a:endParaRPr lang="pt-BR"/>
          </a:p>
        </p:txBody>
      </p:sp>
      <p:sp>
        <p:nvSpPr>
          <p:cNvPr id="6" name="Retângulo de cantos arredondados 5"/>
          <p:cNvSpPr/>
          <p:nvPr/>
        </p:nvSpPr>
        <p:spPr>
          <a:xfrm>
            <a:off x="281354" y="375138"/>
            <a:ext cx="11430000" cy="5568462"/>
          </a:xfrm>
          <a:prstGeom prst="roundRect">
            <a:avLst>
              <a:gd name="adj" fmla="val 6763"/>
            </a:avLst>
          </a:prstGeom>
          <a:gradFill>
            <a:gsLst>
              <a:gs pos="100000">
                <a:srgbClr val="0070C0"/>
              </a:gs>
              <a:gs pos="100000">
                <a:schemeClr val="accent2">
                  <a:satMod val="110000"/>
                  <a:lumMod val="100000"/>
                  <a:shade val="100000"/>
                </a:schemeClr>
              </a:gs>
              <a:gs pos="100000">
                <a:schemeClr val="accent2">
                  <a:lumMod val="99000"/>
                  <a:satMod val="120000"/>
                  <a:shade val="78000"/>
                </a:schemeClr>
              </a:gs>
            </a:gsLst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54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MATRÍCULAS DA EDUCAÇÃO INFANTIL NO BRASIL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54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Período 2012 a 2017</a:t>
            </a:r>
          </a:p>
        </p:txBody>
      </p:sp>
    </p:spTree>
    <p:extLst>
      <p:ext uri="{BB962C8B-B14F-4D97-AF65-F5344CB8AC3E}">
        <p14:creationId xmlns:p14="http://schemas.microsoft.com/office/powerpoint/2010/main" val="384193722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48</a:t>
            </a:fld>
            <a:endParaRPr lang="pt-BR"/>
          </a:p>
        </p:txBody>
      </p:sp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69CA08B4-BE74-4537-83DE-BA589620F409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238539" y="0"/>
          <a:ext cx="11688418" cy="6356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CaixaDeTexto 5">
            <a:extLst>
              <a:ext uri="{FF2B5EF4-FFF2-40B4-BE49-F238E27FC236}">
                <a16:creationId xmlns:a16="http://schemas.microsoft.com/office/drawing/2014/main" id="{F9FED31C-F1BC-4BFE-90AB-0973920633AF}"/>
              </a:ext>
            </a:extLst>
          </p:cNvPr>
          <p:cNvSpPr txBox="1"/>
          <p:nvPr/>
        </p:nvSpPr>
        <p:spPr>
          <a:xfrm>
            <a:off x="7877908" y="5091795"/>
            <a:ext cx="37701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Crescimento médio de 190.415 alunos/ano</a:t>
            </a:r>
          </a:p>
        </p:txBody>
      </p:sp>
    </p:spTree>
    <p:extLst>
      <p:ext uri="{BB962C8B-B14F-4D97-AF65-F5344CB8AC3E}">
        <p14:creationId xmlns:p14="http://schemas.microsoft.com/office/powerpoint/2010/main" val="266602872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49</a:t>
            </a:fld>
            <a:endParaRPr lang="pt-BR"/>
          </a:p>
        </p:txBody>
      </p:sp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4F78686C-2EA0-491D-A055-223A81F9AC81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196947" y="0"/>
          <a:ext cx="11844997" cy="61335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6283218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50</a:t>
            </a:fld>
            <a:endParaRPr lang="pt-BR"/>
          </a:p>
        </p:txBody>
      </p:sp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4BDB75EC-0B12-4ECB-BA53-D1F5C164411C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182880" y="-1"/>
          <a:ext cx="11797085" cy="61897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CaixaDeTexto 1">
            <a:extLst>
              <a:ext uri="{FF2B5EF4-FFF2-40B4-BE49-F238E27FC236}">
                <a16:creationId xmlns:a16="http://schemas.microsoft.com/office/drawing/2014/main" id="{2AFF76C1-E191-47AD-A1FC-EA8CB01384E8}"/>
              </a:ext>
            </a:extLst>
          </p:cNvPr>
          <p:cNvSpPr txBox="1"/>
          <p:nvPr/>
        </p:nvSpPr>
        <p:spPr>
          <a:xfrm>
            <a:off x="7568419" y="4389120"/>
            <a:ext cx="4249615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Crescimento médio de 122.858 alunos/ano</a:t>
            </a:r>
          </a:p>
        </p:txBody>
      </p:sp>
    </p:spTree>
    <p:extLst>
      <p:ext uri="{BB962C8B-B14F-4D97-AF65-F5344CB8AC3E}">
        <p14:creationId xmlns:p14="http://schemas.microsoft.com/office/powerpoint/2010/main" val="114524622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51</a:t>
            </a:fld>
            <a:endParaRPr lang="pt-BR"/>
          </a:p>
        </p:txBody>
      </p:sp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E5FE1F8C-679B-41FA-8E75-1ED94BC383DC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185530" y="0"/>
          <a:ext cx="11834192" cy="62285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CaixaDeTexto 4">
            <a:extLst>
              <a:ext uri="{FF2B5EF4-FFF2-40B4-BE49-F238E27FC236}">
                <a16:creationId xmlns:a16="http://schemas.microsoft.com/office/drawing/2014/main" id="{ACBB5A1A-65B4-45CE-9288-326320790941}"/>
              </a:ext>
            </a:extLst>
          </p:cNvPr>
          <p:cNvSpPr txBox="1"/>
          <p:nvPr/>
        </p:nvSpPr>
        <p:spPr>
          <a:xfrm>
            <a:off x="8348870" y="4638262"/>
            <a:ext cx="3458818" cy="30777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Crescimento médio de alunos/ano 67.557</a:t>
            </a:r>
          </a:p>
        </p:txBody>
      </p:sp>
    </p:spTree>
    <p:extLst>
      <p:ext uri="{BB962C8B-B14F-4D97-AF65-F5344CB8AC3E}">
        <p14:creationId xmlns:p14="http://schemas.microsoft.com/office/powerpoint/2010/main" val="353615654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52</a:t>
            </a:fld>
            <a:endParaRPr lang="pt-BR"/>
          </a:p>
        </p:txBody>
      </p:sp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468CBB00-C02A-4E78-A957-46AF05DEF2A7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0" y="0"/>
          <a:ext cx="12192000" cy="62319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5617809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53</a:t>
            </a:fld>
            <a:endParaRPr lang="pt-BR"/>
          </a:p>
        </p:txBody>
      </p:sp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19A63E7C-C840-49AF-AD90-B4F7E2EB1A43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211015" y="0"/>
          <a:ext cx="11873133" cy="6356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2728093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54</a:t>
            </a:fld>
            <a:endParaRPr lang="pt-BR"/>
          </a:p>
        </p:txBody>
      </p:sp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C379E4A2-FF8C-4EEF-A7A9-6642FA5F522B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0" y="0"/>
          <a:ext cx="12192000" cy="62038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541059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55</a:t>
            </a:fld>
            <a:endParaRPr lang="pt-BR"/>
          </a:p>
        </p:txBody>
      </p:sp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3344F97C-3D22-4EA0-ABFD-BFF6F55C0028}"/>
              </a:ext>
            </a:extLst>
          </p:cNvPr>
          <p:cNvGraphicFramePr>
            <a:graphicFrameLocks/>
          </p:cNvGraphicFramePr>
          <p:nvPr>
            <p:extLst/>
          </p:nvPr>
        </p:nvGraphicFramePr>
        <p:xfrm>
          <a:off x="0" y="0"/>
          <a:ext cx="12192000" cy="609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4659674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6" name="Retângulo de cantos arredondados 5"/>
          <p:cNvSpPr/>
          <p:nvPr/>
        </p:nvSpPr>
        <p:spPr>
          <a:xfrm>
            <a:off x="0" y="0"/>
            <a:ext cx="12192000" cy="492369"/>
          </a:xfrm>
          <a:prstGeom prst="roundRect">
            <a:avLst>
              <a:gd name="adj" fmla="val 6763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b="1" i="1" dirty="0"/>
              <a:t>Conhecendo a nossa realidade!</a:t>
            </a:r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4807DE6B-B3ED-4920-881B-51456CB48C5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894183"/>
              </p:ext>
            </p:extLst>
          </p:nvPr>
        </p:nvGraphicFramePr>
        <p:xfrm>
          <a:off x="0" y="492368"/>
          <a:ext cx="12192001" cy="5875579"/>
        </p:xfrm>
        <a:graphic>
          <a:graphicData uri="http://schemas.openxmlformats.org/drawingml/2006/table">
            <a:tbl>
              <a:tblPr/>
              <a:tblGrid>
                <a:gridCol w="4543865">
                  <a:extLst>
                    <a:ext uri="{9D8B030D-6E8A-4147-A177-3AD203B41FA5}">
                      <a16:colId xmlns:a16="http://schemas.microsoft.com/office/drawing/2014/main" val="1423151958"/>
                    </a:ext>
                  </a:extLst>
                </a:gridCol>
                <a:gridCol w="2391507">
                  <a:extLst>
                    <a:ext uri="{9D8B030D-6E8A-4147-A177-3AD203B41FA5}">
                      <a16:colId xmlns:a16="http://schemas.microsoft.com/office/drawing/2014/main" val="3798437693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299339032"/>
                    </a:ext>
                  </a:extLst>
                </a:gridCol>
                <a:gridCol w="2513429">
                  <a:extLst>
                    <a:ext uri="{9D8B030D-6E8A-4147-A177-3AD203B41FA5}">
                      <a16:colId xmlns:a16="http://schemas.microsoft.com/office/drawing/2014/main" val="2619993757"/>
                    </a:ext>
                  </a:extLst>
                </a:gridCol>
              </a:tblGrid>
              <a:tr h="293199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>
                          <a:effectLst/>
                          <a:latin typeface="Arial" panose="020B0604020202020204" pitchFamily="34" charset="0"/>
                        </a:rPr>
                        <a:t>BASE: CENSO ESCOLAR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>
                          <a:effectLst/>
                          <a:latin typeface="Arial" panose="020B0604020202020204" pitchFamily="34" charset="0"/>
                        </a:rPr>
                        <a:t>ALUNOS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>
                          <a:effectLst/>
                          <a:latin typeface="Arial" panose="020B0604020202020204" pitchFamily="34" charset="0"/>
                        </a:rPr>
                        <a:t>ALUNOS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>
                          <a:effectLst/>
                          <a:latin typeface="Arial" panose="020B0604020202020204" pitchFamily="34" charset="0"/>
                        </a:rPr>
                        <a:t>DIF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5407257"/>
                  </a:ext>
                </a:extLst>
              </a:tr>
              <a:tr h="30716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>
                          <a:effectLst/>
                          <a:latin typeface="Arial" panose="020B0604020202020204" pitchFamily="34" charset="0"/>
                        </a:rPr>
                        <a:t>MODALIDADES/ETAPAS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>
                          <a:effectLst/>
                          <a:latin typeface="Arial" panose="020B0604020202020204" pitchFamily="34" charset="0"/>
                        </a:rPr>
                        <a:t>2016/2017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>
                          <a:effectLst/>
                          <a:latin typeface="Arial" panose="020B0604020202020204" pitchFamily="34" charset="0"/>
                        </a:rPr>
                        <a:t>2017/2018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>
                          <a:effectLst/>
                          <a:latin typeface="Arial" panose="020B0604020202020204" pitchFamily="34" charset="0"/>
                        </a:rPr>
                        <a:t>2017/2018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0011422"/>
                  </a:ext>
                </a:extLst>
              </a:tr>
              <a:tr h="279237">
                <a:tc>
                  <a:txBody>
                    <a:bodyPr/>
                    <a:lstStyle/>
                    <a:p>
                      <a:pPr algn="just" fontAlgn="b"/>
                      <a:r>
                        <a:rPr lang="pt-BR" sz="1800" b="0" i="0" u="none" strike="noStrike">
                          <a:effectLst/>
                          <a:latin typeface="Arial" panose="020B0604020202020204" pitchFamily="34" charset="0"/>
                        </a:rPr>
                        <a:t>Creche Tempo Integral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>
                          <a:effectLst/>
                          <a:latin typeface="Arial" panose="020B0604020202020204" pitchFamily="34" charset="0"/>
                        </a:rPr>
                        <a:t>21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-21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0335535"/>
                  </a:ext>
                </a:extLst>
              </a:tr>
              <a:tr h="279237">
                <a:tc>
                  <a:txBody>
                    <a:bodyPr/>
                    <a:lstStyle/>
                    <a:p>
                      <a:pPr algn="just" fontAlgn="b"/>
                      <a:r>
                        <a:rPr lang="pt-BR" sz="1800" b="0" i="0" u="none" strike="noStrike">
                          <a:effectLst/>
                          <a:latin typeface="Arial" panose="020B0604020202020204" pitchFamily="34" charset="0"/>
                        </a:rPr>
                        <a:t>Creche Tempo Parcial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>
                          <a:effectLst/>
                          <a:latin typeface="Arial" panose="020B0604020202020204" pitchFamily="34" charset="0"/>
                        </a:rPr>
                        <a:t>407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>
                          <a:effectLst/>
                          <a:latin typeface="Arial" panose="020B0604020202020204" pitchFamily="34" charset="0"/>
                        </a:rPr>
                        <a:t>355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-</a:t>
                      </a:r>
                      <a:r>
                        <a:rPr lang="pt-BR" sz="1800" b="1" i="0" u="none" strike="noStrike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52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8488249"/>
                  </a:ext>
                </a:extLst>
              </a:tr>
              <a:tr h="293199">
                <a:tc>
                  <a:txBody>
                    <a:bodyPr/>
                    <a:lstStyle/>
                    <a:p>
                      <a:pPr algn="just" fontAlgn="b"/>
                      <a:r>
                        <a:rPr lang="pt-BR" sz="1800" b="0" i="0" u="none" strike="noStrike">
                          <a:effectLst/>
                          <a:latin typeface="Arial" panose="020B0604020202020204" pitchFamily="34" charset="0"/>
                        </a:rPr>
                        <a:t>Pré-Escola Tempo Integral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>
                          <a:effectLst/>
                          <a:latin typeface="Arial" panose="020B0604020202020204" pitchFamily="34" charset="0"/>
                        </a:rPr>
                        <a:t>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3501051"/>
                  </a:ext>
                </a:extLst>
              </a:tr>
              <a:tr h="293199">
                <a:tc>
                  <a:txBody>
                    <a:bodyPr/>
                    <a:lstStyle/>
                    <a:p>
                      <a:pPr algn="just" fontAlgn="b"/>
                      <a:r>
                        <a:rPr lang="pt-BR" sz="1800" b="0" i="0" u="none" strike="noStrike">
                          <a:effectLst/>
                          <a:latin typeface="Arial" panose="020B0604020202020204" pitchFamily="34" charset="0"/>
                        </a:rPr>
                        <a:t>Pré-Escola Tempo Parcial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>
                          <a:effectLst/>
                          <a:latin typeface="Arial" panose="020B0604020202020204" pitchFamily="34" charset="0"/>
                        </a:rPr>
                        <a:t>731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>
                          <a:effectLst/>
                          <a:latin typeface="Arial" panose="020B0604020202020204" pitchFamily="34" charset="0"/>
                        </a:rPr>
                        <a:t>673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-58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4853050"/>
                  </a:ext>
                </a:extLst>
              </a:tr>
              <a:tr h="349046">
                <a:tc>
                  <a:txBody>
                    <a:bodyPr/>
                    <a:lstStyle/>
                    <a:p>
                      <a:pPr algn="just" fontAlgn="b"/>
                      <a:r>
                        <a:rPr lang="pt-BR" sz="1800" b="1" i="0" u="none" strike="noStrike">
                          <a:effectLst/>
                          <a:latin typeface="Arial" panose="020B0604020202020204" pitchFamily="34" charset="0"/>
                        </a:rPr>
                        <a:t>SÉRIES INICIAIS ENS. FUND. URBANO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>
                          <a:effectLst/>
                          <a:latin typeface="Arial" panose="020B0604020202020204" pitchFamily="34" charset="0"/>
                        </a:rPr>
                        <a:t>765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>
                          <a:effectLst/>
                          <a:latin typeface="Arial" panose="020B0604020202020204" pitchFamily="34" charset="0"/>
                        </a:rPr>
                        <a:t>449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-316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35629261"/>
                  </a:ext>
                </a:extLst>
              </a:tr>
              <a:tr h="279237">
                <a:tc>
                  <a:txBody>
                    <a:bodyPr/>
                    <a:lstStyle/>
                    <a:p>
                      <a:pPr algn="just" fontAlgn="b"/>
                      <a:r>
                        <a:rPr lang="pt-BR" sz="1800" b="0" i="0" u="none" strike="noStrike">
                          <a:effectLst/>
                          <a:latin typeface="Arial" panose="020B0604020202020204" pitchFamily="34" charset="0"/>
                        </a:rPr>
                        <a:t>Séries Iniciais Ens. Fund. Rural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effectLst/>
                          <a:latin typeface="Arial" panose="020B0604020202020204" pitchFamily="34" charset="0"/>
                        </a:rPr>
                        <a:t>1.381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>
                          <a:effectLst/>
                          <a:latin typeface="Arial" panose="020B0604020202020204" pitchFamily="34" charset="0"/>
                        </a:rPr>
                        <a:t>684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-697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9194827"/>
                  </a:ext>
                </a:extLst>
              </a:tr>
              <a:tr h="279237">
                <a:tc>
                  <a:txBody>
                    <a:bodyPr/>
                    <a:lstStyle/>
                    <a:p>
                      <a:pPr algn="just" fontAlgn="b"/>
                      <a:r>
                        <a:rPr lang="pt-BR" sz="1800" b="0" i="0" u="none" strike="noStrike">
                          <a:effectLst/>
                          <a:latin typeface="Arial" panose="020B0604020202020204" pitchFamily="34" charset="0"/>
                        </a:rPr>
                        <a:t>Séries Finais Ens. Fund. Urbano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effectLst/>
                          <a:latin typeface="Arial" panose="020B0604020202020204" pitchFamily="34" charset="0"/>
                        </a:rPr>
                        <a:t>539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>
                          <a:effectLst/>
                          <a:latin typeface="Arial" panose="020B0604020202020204" pitchFamily="34" charset="0"/>
                        </a:rPr>
                        <a:t>563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>
                          <a:effectLst/>
                          <a:latin typeface="Arial" panose="020B0604020202020204" pitchFamily="34" charset="0"/>
                        </a:rPr>
                        <a:t>24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0255498"/>
                  </a:ext>
                </a:extLst>
              </a:tr>
              <a:tr h="279237">
                <a:tc>
                  <a:txBody>
                    <a:bodyPr/>
                    <a:lstStyle/>
                    <a:p>
                      <a:pPr algn="just" fontAlgn="b"/>
                      <a:r>
                        <a:rPr lang="pt-BR" sz="1800" b="0" i="0" u="none" strike="noStrike">
                          <a:effectLst/>
                          <a:latin typeface="Arial" panose="020B0604020202020204" pitchFamily="34" charset="0"/>
                        </a:rPr>
                        <a:t>Séries Finais Ensino Fund. Rural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effectLst/>
                          <a:latin typeface="Arial" panose="020B0604020202020204" pitchFamily="34" charset="0"/>
                        </a:rPr>
                        <a:t>1.029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effectLst/>
                          <a:latin typeface="Arial" panose="020B0604020202020204" pitchFamily="34" charset="0"/>
                        </a:rPr>
                        <a:t>622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r>
                        <a:rPr lang="pt-BR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407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69556590"/>
                  </a:ext>
                </a:extLst>
              </a:tr>
              <a:tr h="335084">
                <a:tc>
                  <a:txBody>
                    <a:bodyPr/>
                    <a:lstStyle/>
                    <a:p>
                      <a:pPr algn="just" fontAlgn="b"/>
                      <a:r>
                        <a:rPr lang="pt-BR" sz="1800" b="1" i="0" u="none" strike="noStrike">
                          <a:effectLst/>
                          <a:latin typeface="Arial" panose="020B0604020202020204" pitchFamily="34" charset="0"/>
                        </a:rPr>
                        <a:t>Ensino Fundamental Tempo Integral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>
                          <a:effectLst/>
                          <a:latin typeface="Arial" panose="020B0604020202020204" pitchFamily="34" charset="0"/>
                        </a:rPr>
                        <a:t>88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dirty="0">
                          <a:effectLst/>
                          <a:latin typeface="Arial" panose="020B0604020202020204" pitchFamily="34" charset="0"/>
                        </a:rPr>
                        <a:t>1.476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 dirty="0">
                          <a:effectLst/>
                          <a:latin typeface="Arial" panose="020B0604020202020204" pitchFamily="34" charset="0"/>
                        </a:rPr>
                        <a:t>1.388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6205096"/>
                  </a:ext>
                </a:extLst>
              </a:tr>
              <a:tr h="279237">
                <a:tc>
                  <a:txBody>
                    <a:bodyPr/>
                    <a:lstStyle/>
                    <a:p>
                      <a:pPr algn="just" fontAlgn="b"/>
                      <a:r>
                        <a:rPr lang="pt-BR" sz="1800" b="0" i="0" u="none" strike="noStrike">
                          <a:effectLst/>
                          <a:latin typeface="Arial" panose="020B0604020202020204" pitchFamily="34" charset="0"/>
                        </a:rPr>
                        <a:t>Educação Especial Ens. Fund.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>
                          <a:effectLst/>
                          <a:latin typeface="Arial" panose="020B0604020202020204" pitchFamily="34" charset="0"/>
                        </a:rPr>
                        <a:t>88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effectLst/>
                          <a:latin typeface="Arial" panose="020B0604020202020204" pitchFamily="34" charset="0"/>
                        </a:rPr>
                        <a:t>74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r>
                        <a:rPr lang="pt-BR" sz="1800" b="1" i="0" u="none" strike="noStrike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14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6712275"/>
                  </a:ext>
                </a:extLst>
              </a:tr>
              <a:tr h="279237">
                <a:tc>
                  <a:txBody>
                    <a:bodyPr/>
                    <a:lstStyle/>
                    <a:p>
                      <a:pPr algn="just" fontAlgn="b"/>
                      <a:r>
                        <a:rPr lang="pt-BR" sz="1800" b="0" i="0" u="none" strike="noStrike">
                          <a:effectLst/>
                          <a:latin typeface="Arial" panose="020B0604020202020204" pitchFamily="34" charset="0"/>
                        </a:rPr>
                        <a:t>AEE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>
                          <a:effectLst/>
                          <a:latin typeface="Arial" panose="020B0604020202020204" pitchFamily="34" charset="0"/>
                        </a:rPr>
                        <a:t>48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effectLst/>
                          <a:latin typeface="Arial" panose="020B0604020202020204" pitchFamily="34" charset="0"/>
                        </a:rPr>
                        <a:t>49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>
                          <a:effectLst/>
                          <a:latin typeface="Arial" panose="020B0604020202020204" pitchFamily="34" charset="0"/>
                        </a:rPr>
                        <a:t>1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7919971"/>
                  </a:ext>
                </a:extLst>
              </a:tr>
              <a:tr h="279237">
                <a:tc>
                  <a:txBody>
                    <a:bodyPr/>
                    <a:lstStyle/>
                    <a:p>
                      <a:pPr algn="just" fontAlgn="b"/>
                      <a:r>
                        <a:rPr lang="pt-BR" sz="1800" b="0" i="0" u="none" strike="noStrike">
                          <a:effectLst/>
                          <a:latin typeface="Arial" panose="020B0604020202020204" pitchFamily="34" charset="0"/>
                        </a:rPr>
                        <a:t>EJA - AVALIAÇÃO NO PROCESSO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>
                          <a:effectLst/>
                          <a:latin typeface="Arial" panose="020B0604020202020204" pitchFamily="34" charset="0"/>
                        </a:rPr>
                        <a:t>124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effectLst/>
                          <a:latin typeface="Arial" panose="020B0604020202020204" pitchFamily="34" charset="0"/>
                        </a:rPr>
                        <a:t>29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-95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733867"/>
                  </a:ext>
                </a:extLst>
              </a:tr>
              <a:tr h="293199">
                <a:tc>
                  <a:txBody>
                    <a:bodyPr/>
                    <a:lstStyle/>
                    <a:p>
                      <a:pPr algn="just" fontAlgn="b"/>
                      <a:r>
                        <a:rPr lang="pt-BR" sz="1800" b="0" i="0" u="none" strike="noStrike">
                          <a:effectLst/>
                          <a:latin typeface="Arial" panose="020B0604020202020204" pitchFamily="34" charset="0"/>
                        </a:rPr>
                        <a:t>EDUC. INDÍGENA/QUILOMBOLA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>
                          <a:effectLst/>
                          <a:latin typeface="Arial" panose="020B0604020202020204" pitchFamily="34" charset="0"/>
                        </a:rPr>
                        <a:t>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9803639"/>
                  </a:ext>
                </a:extLst>
              </a:tr>
              <a:tr h="293199">
                <a:tc>
                  <a:txBody>
                    <a:bodyPr/>
                    <a:lstStyle/>
                    <a:p>
                      <a:pPr algn="just" fontAlgn="b"/>
                      <a:r>
                        <a:rPr lang="pt-BR" sz="1800" b="0" i="0" u="none" strike="noStrike">
                          <a:effectLst/>
                          <a:latin typeface="Arial" panose="020B0604020202020204" pitchFamily="34" charset="0"/>
                        </a:rPr>
                        <a:t>Creche Tempo Integral - CONV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>
                          <a:effectLst/>
                          <a:latin typeface="Arial" panose="020B0604020202020204" pitchFamily="34" charset="0"/>
                        </a:rPr>
                        <a:t>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3749473"/>
                  </a:ext>
                </a:extLst>
              </a:tr>
              <a:tr h="293199">
                <a:tc>
                  <a:txBody>
                    <a:bodyPr/>
                    <a:lstStyle/>
                    <a:p>
                      <a:pPr algn="just" fontAlgn="b"/>
                      <a:r>
                        <a:rPr lang="pt-BR" sz="1800" b="0" i="0" u="none" strike="noStrike">
                          <a:effectLst/>
                          <a:latin typeface="Arial" panose="020B0604020202020204" pitchFamily="34" charset="0"/>
                        </a:rPr>
                        <a:t>Creche Tempo Parcial - CONV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-6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9170253"/>
                  </a:ext>
                </a:extLst>
              </a:tr>
              <a:tr h="293199">
                <a:tc>
                  <a:txBody>
                    <a:bodyPr/>
                    <a:lstStyle/>
                    <a:p>
                      <a:pPr algn="just" fontAlgn="b"/>
                      <a:r>
                        <a:rPr lang="pt-BR" sz="1800" b="0" i="0" u="none" strike="noStrike">
                          <a:effectLst/>
                          <a:latin typeface="Arial" panose="020B0604020202020204" pitchFamily="34" charset="0"/>
                        </a:rPr>
                        <a:t>Pré-Escola Tempo Integral - CONV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>
                          <a:effectLst/>
                          <a:latin typeface="Arial" panose="020B0604020202020204" pitchFamily="34" charset="0"/>
                        </a:rPr>
                        <a:t>0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2456419"/>
                  </a:ext>
                </a:extLst>
              </a:tr>
              <a:tr h="293199">
                <a:tc>
                  <a:txBody>
                    <a:bodyPr/>
                    <a:lstStyle/>
                    <a:p>
                      <a:pPr algn="just" fontAlgn="b"/>
                      <a:r>
                        <a:rPr lang="pt-BR" sz="1800" b="0" i="0" u="none" strike="noStrike">
                          <a:effectLst/>
                          <a:latin typeface="Arial" panose="020B0604020202020204" pitchFamily="34" charset="0"/>
                        </a:rPr>
                        <a:t>Pré-Escola Tempo Parcial - CONV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>
                          <a:effectLst/>
                          <a:latin typeface="Arial" panose="020B0604020202020204" pitchFamily="34" charset="0"/>
                        </a:rPr>
                        <a:t>27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effectLst/>
                          <a:latin typeface="Arial" panose="020B0604020202020204" pitchFamily="34" charset="0"/>
                        </a:rPr>
                        <a:t>29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>
                          <a:effectLst/>
                          <a:latin typeface="Arial" panose="020B0604020202020204" pitchFamily="34" charset="0"/>
                        </a:rPr>
                        <a:t>2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68392211"/>
                  </a:ext>
                </a:extLst>
              </a:tr>
              <a:tr h="293199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TOTAL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5.258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5.007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r>
                        <a:rPr lang="pt-BR" sz="2000" b="1" i="0" u="none" strike="noStrike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251</a:t>
                      </a:r>
                      <a:endParaRPr lang="pt-BR" sz="1800" b="1" i="0" u="none" strike="noStrike" dirty="0">
                        <a:solidFill>
                          <a:srgbClr val="FF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Arial" panose="020B060402020202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97354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608670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6" name="Retângulo de cantos arredondados 5"/>
          <p:cNvSpPr/>
          <p:nvPr/>
        </p:nvSpPr>
        <p:spPr>
          <a:xfrm>
            <a:off x="0" y="0"/>
            <a:ext cx="12192000" cy="492369"/>
          </a:xfrm>
          <a:prstGeom prst="roundRect">
            <a:avLst>
              <a:gd name="adj" fmla="val 6763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b="1" i="1" dirty="0"/>
              <a:t>Conhecendo a nossa realidade!</a:t>
            </a:r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B67A2309-339B-4427-A059-457EF55F1F7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3493975"/>
              </p:ext>
            </p:extLst>
          </p:nvPr>
        </p:nvGraphicFramePr>
        <p:xfrm>
          <a:off x="-1" y="492371"/>
          <a:ext cx="11701671" cy="5298830"/>
        </p:xfrm>
        <a:graphic>
          <a:graphicData uri="http://schemas.openxmlformats.org/drawingml/2006/table">
            <a:tbl>
              <a:tblPr/>
              <a:tblGrid>
                <a:gridCol w="4744266">
                  <a:extLst>
                    <a:ext uri="{9D8B030D-6E8A-4147-A177-3AD203B41FA5}">
                      <a16:colId xmlns:a16="http://schemas.microsoft.com/office/drawing/2014/main" val="123459544"/>
                    </a:ext>
                  </a:extLst>
                </a:gridCol>
                <a:gridCol w="2836384">
                  <a:extLst>
                    <a:ext uri="{9D8B030D-6E8A-4147-A177-3AD203B41FA5}">
                      <a16:colId xmlns:a16="http://schemas.microsoft.com/office/drawing/2014/main" val="856072581"/>
                    </a:ext>
                  </a:extLst>
                </a:gridCol>
                <a:gridCol w="4121021">
                  <a:extLst>
                    <a:ext uri="{9D8B030D-6E8A-4147-A177-3AD203B41FA5}">
                      <a16:colId xmlns:a16="http://schemas.microsoft.com/office/drawing/2014/main" val="1702757386"/>
                    </a:ext>
                  </a:extLst>
                </a:gridCol>
              </a:tblGrid>
              <a:tr h="314216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>
                          <a:effectLst/>
                          <a:latin typeface="Arial" panose="020B0604020202020204" pitchFamily="34" charset="0"/>
                        </a:rPr>
                        <a:t>MODALIDADES/ETAPAS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>
                          <a:effectLst/>
                          <a:latin typeface="Arial" panose="020B0604020202020204" pitchFamily="34" charset="0"/>
                        </a:rPr>
                        <a:t>2018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800" b="1" i="0" u="none" strike="noStrike">
                          <a:effectLst/>
                          <a:latin typeface="Arial" panose="020B0604020202020204" pitchFamily="34" charset="0"/>
                        </a:rPr>
                        <a:t>POND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638494"/>
                  </a:ext>
                </a:extLst>
              </a:tr>
              <a:tr h="28565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effectLst/>
                          <a:latin typeface="Arial" panose="020B0604020202020204" pitchFamily="34" charset="0"/>
                        </a:rPr>
                        <a:t>Creche Tempo Integral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3.921,67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1,30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0788644"/>
                  </a:ext>
                </a:extLst>
              </a:tr>
              <a:tr h="28565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effectLst/>
                          <a:latin typeface="Arial" panose="020B0604020202020204" pitchFamily="34" charset="0"/>
                        </a:rPr>
                        <a:t>Creche Tempo Parcial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effectLst/>
                          <a:latin typeface="Arial" panose="020B0604020202020204" pitchFamily="34" charset="0"/>
                        </a:rPr>
                        <a:t>3.016,67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effectLst/>
                          <a:latin typeface="Arial" panose="020B0604020202020204" pitchFamily="34" charset="0"/>
                        </a:rPr>
                        <a:t>1,00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7190312"/>
                  </a:ext>
                </a:extLst>
              </a:tr>
              <a:tr h="29993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effectLst/>
                          <a:latin typeface="Arial" panose="020B0604020202020204" pitchFamily="34" charset="0"/>
                        </a:rPr>
                        <a:t>Pré-Escola Tempo Integral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3.921,67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1,30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0340445"/>
                  </a:ext>
                </a:extLst>
              </a:tr>
              <a:tr h="29993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effectLst/>
                          <a:latin typeface="Arial" panose="020B0604020202020204" pitchFamily="34" charset="0"/>
                        </a:rPr>
                        <a:t>Pré-Escola Tempo Parcial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effectLst/>
                          <a:latin typeface="Arial" panose="020B0604020202020204" pitchFamily="34" charset="0"/>
                        </a:rPr>
                        <a:t>3.016,67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effectLst/>
                          <a:latin typeface="Arial" panose="020B0604020202020204" pitchFamily="34" charset="0"/>
                        </a:rPr>
                        <a:t>1,00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8676468"/>
                  </a:ext>
                </a:extLst>
              </a:tr>
              <a:tr h="29993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SÉRIES INICIAIS ENS. FUND. URBANO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3.016,67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1,00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6697580"/>
                  </a:ext>
                </a:extLst>
              </a:tr>
              <a:tr h="28565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effectLst/>
                          <a:latin typeface="Arial" panose="020B0604020202020204" pitchFamily="34" charset="0"/>
                        </a:rPr>
                        <a:t>Séries Iniciais Ens. Fund. Rural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effectLst/>
                          <a:latin typeface="Arial" panose="020B0604020202020204" pitchFamily="34" charset="0"/>
                        </a:rPr>
                        <a:t>3.469,17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effectLst/>
                          <a:latin typeface="Arial" panose="020B0604020202020204" pitchFamily="34" charset="0"/>
                        </a:rPr>
                        <a:t>1,15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5889954"/>
                  </a:ext>
                </a:extLst>
              </a:tr>
              <a:tr h="28565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effectLst/>
                          <a:latin typeface="Arial" panose="020B0604020202020204" pitchFamily="34" charset="0"/>
                        </a:rPr>
                        <a:t>Séries Finais Ens. Fund. Urbano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effectLst/>
                          <a:latin typeface="Arial" panose="020B0604020202020204" pitchFamily="34" charset="0"/>
                        </a:rPr>
                        <a:t>3.318,34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effectLst/>
                          <a:latin typeface="Arial" panose="020B0604020202020204" pitchFamily="34" charset="0"/>
                        </a:rPr>
                        <a:t>1,10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8065822"/>
                  </a:ext>
                </a:extLst>
              </a:tr>
              <a:tr h="28565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effectLst/>
                          <a:latin typeface="Arial" panose="020B0604020202020204" pitchFamily="34" charset="0"/>
                        </a:rPr>
                        <a:t>Séries Finais Ensino Fund. Rural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effectLst/>
                          <a:latin typeface="Arial" panose="020B0604020202020204" pitchFamily="34" charset="0"/>
                        </a:rPr>
                        <a:t>3.620,01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effectLst/>
                          <a:latin typeface="Arial" panose="020B0604020202020204" pitchFamily="34" charset="0"/>
                        </a:rPr>
                        <a:t>1,20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52348179"/>
                  </a:ext>
                </a:extLst>
              </a:tr>
              <a:tr h="29993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Ensino Fundamental Tempo Integral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3.921,67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1,30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2782523"/>
                  </a:ext>
                </a:extLst>
              </a:tr>
              <a:tr h="28565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effectLst/>
                          <a:latin typeface="Arial" panose="020B0604020202020204" pitchFamily="34" charset="0"/>
                        </a:rPr>
                        <a:t>Educação Especial Ens. Fund.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effectLst/>
                          <a:latin typeface="Arial" panose="020B0604020202020204" pitchFamily="34" charset="0"/>
                        </a:rPr>
                        <a:t>3.620,01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>
                          <a:effectLst/>
                          <a:latin typeface="Arial" panose="020B0604020202020204" pitchFamily="34" charset="0"/>
                        </a:rPr>
                        <a:t>1,20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2330227"/>
                  </a:ext>
                </a:extLst>
              </a:tr>
              <a:tr h="28565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effectLst/>
                          <a:latin typeface="Arial" panose="020B0604020202020204" pitchFamily="34" charset="0"/>
                        </a:rPr>
                        <a:t>AEE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effectLst/>
                          <a:latin typeface="Arial" panose="020B0604020202020204" pitchFamily="34" charset="0"/>
                        </a:rPr>
                        <a:t>3.620,01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effectLst/>
                          <a:latin typeface="Arial" panose="020B0604020202020204" pitchFamily="34" charset="0"/>
                        </a:rPr>
                        <a:t>1,20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88145699"/>
                  </a:ext>
                </a:extLst>
              </a:tr>
              <a:tr h="285651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effectLst/>
                          <a:latin typeface="Arial" panose="020B0604020202020204" pitchFamily="34" charset="0"/>
                        </a:rPr>
                        <a:t>EJA - AVALIAÇÃO NO PROCESSO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effectLst/>
                          <a:latin typeface="Arial" panose="020B0604020202020204" pitchFamily="34" charset="0"/>
                        </a:rPr>
                        <a:t>2.413,34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effectLst/>
                          <a:latin typeface="Arial" panose="020B0604020202020204" pitchFamily="34" charset="0"/>
                        </a:rPr>
                        <a:t>0,80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0874269"/>
                  </a:ext>
                </a:extLst>
              </a:tr>
              <a:tr h="29993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effectLst/>
                          <a:latin typeface="Arial" panose="020B0604020202020204" pitchFamily="34" charset="0"/>
                        </a:rPr>
                        <a:t>EDUC. INDÍGENA/QUILOMBOLA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effectLst/>
                          <a:latin typeface="Arial" panose="020B0604020202020204" pitchFamily="34" charset="0"/>
                        </a:rPr>
                        <a:t>3.620,01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effectLst/>
                          <a:latin typeface="Arial" panose="020B0604020202020204" pitchFamily="34" charset="0"/>
                        </a:rPr>
                        <a:t>1,20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8195259"/>
                  </a:ext>
                </a:extLst>
              </a:tr>
              <a:tr h="29993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effectLst/>
                          <a:latin typeface="Arial" panose="020B0604020202020204" pitchFamily="34" charset="0"/>
                        </a:rPr>
                        <a:t>Creche Tempo Integral - CONV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effectLst/>
                          <a:latin typeface="Arial" panose="020B0604020202020204" pitchFamily="34" charset="0"/>
                        </a:rPr>
                        <a:t>3.318,34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effectLst/>
                          <a:latin typeface="Arial" panose="020B0604020202020204" pitchFamily="34" charset="0"/>
                        </a:rPr>
                        <a:t>1,10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45646"/>
                  </a:ext>
                </a:extLst>
              </a:tr>
              <a:tr h="29993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Creche Tempo Parcial - CONV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2.413,34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0,80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1341770"/>
                  </a:ext>
                </a:extLst>
              </a:tr>
              <a:tr h="29993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effectLst/>
                          <a:latin typeface="Arial" panose="020B0604020202020204" pitchFamily="34" charset="0"/>
                        </a:rPr>
                        <a:t>Pré-Escola Tempo Integral - CONV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effectLst/>
                          <a:latin typeface="Arial" panose="020B0604020202020204" pitchFamily="34" charset="0"/>
                        </a:rPr>
                        <a:t>3.921,67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effectLst/>
                          <a:latin typeface="Arial" panose="020B0604020202020204" pitchFamily="34" charset="0"/>
                        </a:rPr>
                        <a:t>1,30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39641613"/>
                  </a:ext>
                </a:extLst>
              </a:tr>
              <a:tr h="299934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effectLst/>
                          <a:latin typeface="Arial" panose="020B0604020202020204" pitchFamily="34" charset="0"/>
                        </a:rPr>
                        <a:t>Pré-Escola Tempo Parcial - CONV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effectLst/>
                          <a:latin typeface="Arial" panose="020B0604020202020204" pitchFamily="34" charset="0"/>
                        </a:rPr>
                        <a:t>3.016,67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0" i="0" u="none" strike="noStrike" dirty="0">
                          <a:effectLst/>
                          <a:latin typeface="Arial" panose="020B0604020202020204" pitchFamily="34" charset="0"/>
                        </a:rPr>
                        <a:t>1,00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00870100"/>
                  </a:ext>
                </a:extLst>
              </a:tr>
            </a:tbl>
          </a:graphicData>
        </a:graphic>
      </p:graphicFrame>
      <p:sp>
        <p:nvSpPr>
          <p:cNvPr id="8" name="CaixaDeTexto 7">
            <a:extLst>
              <a:ext uri="{FF2B5EF4-FFF2-40B4-BE49-F238E27FC236}">
                <a16:creationId xmlns:a16="http://schemas.microsoft.com/office/drawing/2014/main" id="{E1CBDCEA-7292-495B-9BB7-2A4B8C4AB26E}"/>
              </a:ext>
            </a:extLst>
          </p:cNvPr>
          <p:cNvSpPr txBox="1"/>
          <p:nvPr/>
        </p:nvSpPr>
        <p:spPr>
          <a:xfrm>
            <a:off x="0" y="5897219"/>
            <a:ext cx="11701670" cy="461665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MÉDIA ALUNO/MÊS: R$ 3.016,67 / 12 = 251,39 (60% e 40%)</a:t>
            </a:r>
          </a:p>
        </p:txBody>
      </p:sp>
    </p:spTree>
    <p:extLst>
      <p:ext uri="{BB962C8B-B14F-4D97-AF65-F5344CB8AC3E}">
        <p14:creationId xmlns:p14="http://schemas.microsoft.com/office/powerpoint/2010/main" val="2416779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58</a:t>
            </a:fld>
            <a:endParaRPr lang="pt-BR"/>
          </a:p>
        </p:txBody>
      </p:sp>
      <p:sp>
        <p:nvSpPr>
          <p:cNvPr id="6" name="Retângulo de cantos arredondados 5"/>
          <p:cNvSpPr/>
          <p:nvPr/>
        </p:nvSpPr>
        <p:spPr>
          <a:xfrm>
            <a:off x="281354" y="375138"/>
            <a:ext cx="11430000" cy="5568462"/>
          </a:xfrm>
          <a:prstGeom prst="roundRect">
            <a:avLst>
              <a:gd name="adj" fmla="val 6763"/>
            </a:avLst>
          </a:prstGeom>
          <a:gradFill>
            <a:gsLst>
              <a:gs pos="100000">
                <a:srgbClr val="0070C0"/>
              </a:gs>
              <a:gs pos="100000">
                <a:schemeClr val="accent2">
                  <a:satMod val="110000"/>
                  <a:lumMod val="100000"/>
                  <a:shade val="100000"/>
                </a:schemeClr>
              </a:gs>
              <a:gs pos="100000">
                <a:schemeClr val="accent2">
                  <a:lumMod val="99000"/>
                  <a:satMod val="120000"/>
                  <a:shade val="78000"/>
                </a:schemeClr>
              </a:gs>
            </a:gsLst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72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TAXA DE ESCOLARIZAÇÃO BRUTA</a:t>
            </a:r>
          </a:p>
        </p:txBody>
      </p:sp>
    </p:spTree>
    <p:extLst>
      <p:ext uri="{BB962C8B-B14F-4D97-AF65-F5344CB8AC3E}">
        <p14:creationId xmlns:p14="http://schemas.microsoft.com/office/powerpoint/2010/main" val="383394412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59</a:t>
            </a:fld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0" y="25790"/>
            <a:ext cx="12192000" cy="58477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200" b="1" i="1" dirty="0">
                <a:solidFill>
                  <a:schemeClr val="bg1"/>
                </a:solidFill>
              </a:rPr>
              <a:t>Taxa de Escolarização Bruta – Município (Pop. 2010 x Censo 2017)</a:t>
            </a:r>
          </a:p>
        </p:txBody>
      </p:sp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AC0F2171-7A1C-4381-9AB1-501E5F0604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9198166"/>
              </p:ext>
            </p:extLst>
          </p:nvPr>
        </p:nvGraphicFramePr>
        <p:xfrm>
          <a:off x="0" y="610563"/>
          <a:ext cx="12192001" cy="5551086"/>
        </p:xfrm>
        <a:graphic>
          <a:graphicData uri="http://schemas.openxmlformats.org/drawingml/2006/table">
            <a:tbl>
              <a:tblPr/>
              <a:tblGrid>
                <a:gridCol w="1654245">
                  <a:extLst>
                    <a:ext uri="{9D8B030D-6E8A-4147-A177-3AD203B41FA5}">
                      <a16:colId xmlns:a16="http://schemas.microsoft.com/office/drawing/2014/main" val="1764783328"/>
                    </a:ext>
                  </a:extLst>
                </a:gridCol>
                <a:gridCol w="2449142">
                  <a:extLst>
                    <a:ext uri="{9D8B030D-6E8A-4147-A177-3AD203B41FA5}">
                      <a16:colId xmlns:a16="http://schemas.microsoft.com/office/drawing/2014/main" val="879444888"/>
                    </a:ext>
                  </a:extLst>
                </a:gridCol>
                <a:gridCol w="1933533">
                  <a:extLst>
                    <a:ext uri="{9D8B030D-6E8A-4147-A177-3AD203B41FA5}">
                      <a16:colId xmlns:a16="http://schemas.microsoft.com/office/drawing/2014/main" val="3062932622"/>
                    </a:ext>
                  </a:extLst>
                </a:gridCol>
                <a:gridCol w="1289022">
                  <a:extLst>
                    <a:ext uri="{9D8B030D-6E8A-4147-A177-3AD203B41FA5}">
                      <a16:colId xmlns:a16="http://schemas.microsoft.com/office/drawing/2014/main" val="132545465"/>
                    </a:ext>
                  </a:extLst>
                </a:gridCol>
                <a:gridCol w="931793">
                  <a:extLst>
                    <a:ext uri="{9D8B030D-6E8A-4147-A177-3AD203B41FA5}">
                      <a16:colId xmlns:a16="http://schemas.microsoft.com/office/drawing/2014/main" val="3175806451"/>
                    </a:ext>
                  </a:extLst>
                </a:gridCol>
                <a:gridCol w="937289">
                  <a:extLst>
                    <a:ext uri="{9D8B030D-6E8A-4147-A177-3AD203B41FA5}">
                      <a16:colId xmlns:a16="http://schemas.microsoft.com/office/drawing/2014/main" val="3609389187"/>
                    </a:ext>
                  </a:extLst>
                </a:gridCol>
                <a:gridCol w="1060324">
                  <a:extLst>
                    <a:ext uri="{9D8B030D-6E8A-4147-A177-3AD203B41FA5}">
                      <a16:colId xmlns:a16="http://schemas.microsoft.com/office/drawing/2014/main" val="88772879"/>
                    </a:ext>
                  </a:extLst>
                </a:gridCol>
                <a:gridCol w="1936653">
                  <a:extLst>
                    <a:ext uri="{9D8B030D-6E8A-4147-A177-3AD203B41FA5}">
                      <a16:colId xmlns:a16="http://schemas.microsoft.com/office/drawing/2014/main" val="2955740512"/>
                    </a:ext>
                  </a:extLst>
                </a:gridCol>
              </a:tblGrid>
              <a:tr h="925181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FAIXA ETÁRIA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Pop. 2010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CENSO ESCOLAR 2017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Taxa Esc. Bruta 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918301"/>
                  </a:ext>
                </a:extLst>
              </a:tr>
              <a:tr h="92518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Estado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Munc</a:t>
                      </a:r>
                      <a:r>
                        <a:rPr lang="pt-BR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Part.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Dif.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7984374"/>
                  </a:ext>
                </a:extLst>
              </a:tr>
              <a:tr h="925181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 a 3 anos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-1.364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20,65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0704815"/>
                  </a:ext>
                </a:extLst>
              </a:tr>
              <a:tr h="925181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 a 5 anos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-201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77,19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8365284"/>
                  </a:ext>
                </a:extLst>
              </a:tr>
              <a:tr h="925181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 a 14 anos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4620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3761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3761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-859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81,41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D79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9497251"/>
                  </a:ext>
                </a:extLst>
              </a:tr>
              <a:tr h="925181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4796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4796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428122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7215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60</a:t>
            </a:fld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0" y="25790"/>
            <a:ext cx="12192000" cy="52322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800" b="1" i="1" dirty="0">
                <a:solidFill>
                  <a:schemeClr val="bg1"/>
                </a:solidFill>
              </a:rPr>
              <a:t>Taxa de Escolarização Bruta – Município</a:t>
            </a:r>
          </a:p>
        </p:txBody>
      </p:sp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69726716"/>
              </p:ext>
            </p:extLst>
          </p:nvPr>
        </p:nvGraphicFramePr>
        <p:xfrm>
          <a:off x="365759" y="689317"/>
          <a:ext cx="11366695" cy="55145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85913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Graphic spid="6" grpId="0">
        <p:bldAsOne/>
      </p:bldGraphic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61</a:t>
            </a:fld>
            <a:endParaRPr lang="pt-BR"/>
          </a:p>
        </p:txBody>
      </p:sp>
      <p:sp>
        <p:nvSpPr>
          <p:cNvPr id="6" name="Retângulo de cantos arredondados 5"/>
          <p:cNvSpPr/>
          <p:nvPr/>
        </p:nvSpPr>
        <p:spPr>
          <a:xfrm>
            <a:off x="281354" y="375138"/>
            <a:ext cx="11430000" cy="5568462"/>
          </a:xfrm>
          <a:prstGeom prst="roundRect">
            <a:avLst>
              <a:gd name="adj" fmla="val 6763"/>
            </a:avLst>
          </a:prstGeom>
          <a:gradFill>
            <a:gsLst>
              <a:gs pos="100000">
                <a:srgbClr val="0070C0"/>
              </a:gs>
              <a:gs pos="100000">
                <a:schemeClr val="accent2">
                  <a:satMod val="110000"/>
                  <a:lumMod val="100000"/>
                  <a:shade val="100000"/>
                </a:schemeClr>
              </a:gs>
              <a:gs pos="100000">
                <a:schemeClr val="accent2">
                  <a:lumMod val="99000"/>
                  <a:satMod val="120000"/>
                  <a:shade val="78000"/>
                </a:schemeClr>
              </a:gs>
            </a:gsLst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54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DISTORÇÃO IDADE-SÉRIE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54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Ensino Fundamental</a:t>
            </a:r>
          </a:p>
        </p:txBody>
      </p:sp>
    </p:spTree>
    <p:extLst>
      <p:ext uri="{BB962C8B-B14F-4D97-AF65-F5344CB8AC3E}">
        <p14:creationId xmlns:p14="http://schemas.microsoft.com/office/powerpoint/2010/main" val="194378239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62</a:t>
            </a:fld>
            <a:endParaRPr lang="pt-BR"/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04597330-D8D0-4F06-BAEA-8B5A9CBD2D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81030723"/>
              </p:ext>
            </p:extLst>
          </p:nvPr>
        </p:nvGraphicFramePr>
        <p:xfrm>
          <a:off x="0" y="0"/>
          <a:ext cx="12192000" cy="6356350"/>
        </p:xfrm>
        <a:graphic>
          <a:graphicData uri="http://schemas.openxmlformats.org/drawingml/2006/table">
            <a:tbl>
              <a:tblPr/>
              <a:tblGrid>
                <a:gridCol w="3828468">
                  <a:extLst>
                    <a:ext uri="{9D8B030D-6E8A-4147-A177-3AD203B41FA5}">
                      <a16:colId xmlns:a16="http://schemas.microsoft.com/office/drawing/2014/main" val="3659602263"/>
                    </a:ext>
                  </a:extLst>
                </a:gridCol>
                <a:gridCol w="1952775">
                  <a:extLst>
                    <a:ext uri="{9D8B030D-6E8A-4147-A177-3AD203B41FA5}">
                      <a16:colId xmlns:a16="http://schemas.microsoft.com/office/drawing/2014/main" val="1877350415"/>
                    </a:ext>
                  </a:extLst>
                </a:gridCol>
                <a:gridCol w="1798609">
                  <a:extLst>
                    <a:ext uri="{9D8B030D-6E8A-4147-A177-3AD203B41FA5}">
                      <a16:colId xmlns:a16="http://schemas.microsoft.com/office/drawing/2014/main" val="3638570344"/>
                    </a:ext>
                  </a:extLst>
                </a:gridCol>
                <a:gridCol w="1599478">
                  <a:extLst>
                    <a:ext uri="{9D8B030D-6E8A-4147-A177-3AD203B41FA5}">
                      <a16:colId xmlns:a16="http://schemas.microsoft.com/office/drawing/2014/main" val="1034125090"/>
                    </a:ext>
                  </a:extLst>
                </a:gridCol>
                <a:gridCol w="1445310">
                  <a:extLst>
                    <a:ext uri="{9D8B030D-6E8A-4147-A177-3AD203B41FA5}">
                      <a16:colId xmlns:a16="http://schemas.microsoft.com/office/drawing/2014/main" val="1501025470"/>
                    </a:ext>
                  </a:extLst>
                </a:gridCol>
                <a:gridCol w="1567360">
                  <a:extLst>
                    <a:ext uri="{9D8B030D-6E8A-4147-A177-3AD203B41FA5}">
                      <a16:colId xmlns:a16="http://schemas.microsoft.com/office/drawing/2014/main" val="1333394955"/>
                    </a:ext>
                  </a:extLst>
                </a:gridCol>
              </a:tblGrid>
              <a:tr h="908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DISTORÇÃO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33C0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7531968"/>
                  </a:ext>
                </a:extLst>
              </a:tr>
              <a:tr h="908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Ens. Fund. Nº Alunos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2717341"/>
                  </a:ext>
                </a:extLst>
              </a:tr>
              <a:tr h="908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Percentual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11,5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10,1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8,5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6,2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5,1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9709265"/>
                  </a:ext>
                </a:extLst>
              </a:tr>
              <a:tr h="908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Anos Iniciais – Nº Alunos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4836458"/>
                  </a:ext>
                </a:extLst>
              </a:tr>
              <a:tr h="908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Percentual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5,0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4,0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3,7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2,8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4158738"/>
                  </a:ext>
                </a:extLst>
              </a:tr>
              <a:tr h="908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Anos Finais – Nº Alunos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1140"/>
                  </a:ext>
                </a:extLst>
              </a:tr>
              <a:tr h="9080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Percentual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16,1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15,7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13,7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9,5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8,1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05674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85280891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63</a:t>
            </a:fld>
            <a:endParaRPr lang="pt-BR"/>
          </a:p>
        </p:txBody>
      </p:sp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0920F16F-5758-4EE1-8DDB-5B9AB83FF4D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63152070"/>
              </p:ext>
            </p:extLst>
          </p:nvPr>
        </p:nvGraphicFramePr>
        <p:xfrm>
          <a:off x="0" y="0"/>
          <a:ext cx="12192000" cy="6356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866821554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64</a:t>
            </a:fld>
            <a:endParaRPr lang="pt-BR"/>
          </a:p>
        </p:txBody>
      </p:sp>
      <p:sp>
        <p:nvSpPr>
          <p:cNvPr id="6" name="Retângulo de cantos arredondados 5"/>
          <p:cNvSpPr/>
          <p:nvPr/>
        </p:nvSpPr>
        <p:spPr>
          <a:xfrm>
            <a:off x="281354" y="375138"/>
            <a:ext cx="11430000" cy="5568462"/>
          </a:xfrm>
          <a:prstGeom prst="roundRect">
            <a:avLst>
              <a:gd name="adj" fmla="val 6763"/>
            </a:avLst>
          </a:prstGeom>
          <a:gradFill>
            <a:gsLst>
              <a:gs pos="100000">
                <a:srgbClr val="0070C0"/>
              </a:gs>
              <a:gs pos="100000">
                <a:schemeClr val="accent2">
                  <a:satMod val="110000"/>
                  <a:lumMod val="100000"/>
                  <a:shade val="100000"/>
                </a:schemeClr>
              </a:gs>
              <a:gs pos="100000">
                <a:schemeClr val="accent2">
                  <a:lumMod val="99000"/>
                  <a:satMod val="120000"/>
                  <a:shade val="78000"/>
                </a:schemeClr>
              </a:gs>
            </a:gsLst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80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TAXA DE ANALFABETISMO</a:t>
            </a:r>
          </a:p>
        </p:txBody>
      </p:sp>
    </p:spTree>
    <p:extLst>
      <p:ext uri="{BB962C8B-B14F-4D97-AF65-F5344CB8AC3E}">
        <p14:creationId xmlns:p14="http://schemas.microsoft.com/office/powerpoint/2010/main" val="278906638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65</a:t>
            </a:fld>
            <a:endParaRPr lang="pt-BR"/>
          </a:p>
        </p:txBody>
      </p:sp>
      <p:sp>
        <p:nvSpPr>
          <p:cNvPr id="8" name="CaixaDeTexto 7"/>
          <p:cNvSpPr txBox="1"/>
          <p:nvPr/>
        </p:nvSpPr>
        <p:spPr>
          <a:xfrm>
            <a:off x="11723" y="35170"/>
            <a:ext cx="12192000" cy="584775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solidFill>
                  <a:schemeClr val="bg1"/>
                </a:solidFill>
              </a:rPr>
              <a:t>TAXA DE ANALFABETISMO – CENSO DEMOGRÁFICO - IBGE</a:t>
            </a:r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1398FD03-7592-4357-9654-CF064FD98E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4940207"/>
              </p:ext>
            </p:extLst>
          </p:nvPr>
        </p:nvGraphicFramePr>
        <p:xfrm>
          <a:off x="11723" y="619944"/>
          <a:ext cx="12168554" cy="5736408"/>
        </p:xfrm>
        <a:graphic>
          <a:graphicData uri="http://schemas.openxmlformats.org/drawingml/2006/table">
            <a:tbl>
              <a:tblPr/>
              <a:tblGrid>
                <a:gridCol w="2858196">
                  <a:extLst>
                    <a:ext uri="{9D8B030D-6E8A-4147-A177-3AD203B41FA5}">
                      <a16:colId xmlns:a16="http://schemas.microsoft.com/office/drawing/2014/main" val="3422733485"/>
                    </a:ext>
                  </a:extLst>
                </a:gridCol>
                <a:gridCol w="4358040">
                  <a:extLst>
                    <a:ext uri="{9D8B030D-6E8A-4147-A177-3AD203B41FA5}">
                      <a16:colId xmlns:a16="http://schemas.microsoft.com/office/drawing/2014/main" val="3446353758"/>
                    </a:ext>
                  </a:extLst>
                </a:gridCol>
                <a:gridCol w="4952318">
                  <a:extLst>
                    <a:ext uri="{9D8B030D-6E8A-4147-A177-3AD203B41FA5}">
                      <a16:colId xmlns:a16="http://schemas.microsoft.com/office/drawing/2014/main" val="2220867164"/>
                    </a:ext>
                  </a:extLst>
                </a:gridCol>
              </a:tblGrid>
              <a:tr h="750558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4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4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REDENÇÃO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4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MÉDIA NACIONAL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4318501"/>
                  </a:ext>
                </a:extLst>
              </a:tr>
              <a:tr h="750558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4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4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23,1%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4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9,37%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1756448"/>
                  </a:ext>
                </a:extLst>
              </a:tr>
              <a:tr h="750558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4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4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27,7%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4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12,84%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65453414"/>
                  </a:ext>
                </a:extLst>
              </a:tr>
              <a:tr h="750558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4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1991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4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43,2%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4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19,33%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8850500"/>
                  </a:ext>
                </a:extLst>
              </a:tr>
              <a:tr h="536113">
                <a:tc>
                  <a:txBody>
                    <a:bodyPr/>
                    <a:lstStyle/>
                    <a:p>
                      <a:pPr algn="l" fontAlgn="ctr"/>
                      <a:endParaRPr lang="pt-BR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t-BR" sz="2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t-BR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3039049"/>
                  </a:ext>
                </a:extLst>
              </a:tr>
              <a:tr h="536113">
                <a:tc>
                  <a:txBody>
                    <a:bodyPr/>
                    <a:lstStyle/>
                    <a:p>
                      <a:pPr algn="l" fontAlgn="ctr"/>
                      <a:endParaRPr lang="pt-BR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t-BR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pt-BR" sz="2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58392975"/>
                  </a:ext>
                </a:extLst>
              </a:tr>
              <a:tr h="83097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4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4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POPULAÇÃO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4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Nº DE ANALFABETOS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7207263"/>
                  </a:ext>
                </a:extLst>
              </a:tr>
              <a:tr h="83097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4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4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26.415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4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7.396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603407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24453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66</a:t>
            </a:fld>
            <a:endParaRPr lang="pt-BR"/>
          </a:p>
        </p:txBody>
      </p:sp>
      <p:sp>
        <p:nvSpPr>
          <p:cNvPr id="6" name="Retângulo de cantos arredondados 5"/>
          <p:cNvSpPr/>
          <p:nvPr/>
        </p:nvSpPr>
        <p:spPr>
          <a:xfrm>
            <a:off x="281354" y="375138"/>
            <a:ext cx="11430000" cy="5568462"/>
          </a:xfrm>
          <a:prstGeom prst="roundRect">
            <a:avLst>
              <a:gd name="adj" fmla="val 6763"/>
            </a:avLst>
          </a:prstGeom>
          <a:gradFill>
            <a:gsLst>
              <a:gs pos="100000">
                <a:srgbClr val="0070C0"/>
              </a:gs>
              <a:gs pos="100000">
                <a:schemeClr val="accent2">
                  <a:satMod val="110000"/>
                  <a:lumMod val="100000"/>
                  <a:shade val="100000"/>
                </a:schemeClr>
              </a:gs>
              <a:gs pos="100000">
                <a:schemeClr val="accent2">
                  <a:lumMod val="99000"/>
                  <a:satMod val="120000"/>
                  <a:shade val="78000"/>
                </a:schemeClr>
              </a:gs>
            </a:gsLst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80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TAXAS DE RENDIMENTO</a:t>
            </a:r>
          </a:p>
        </p:txBody>
      </p:sp>
    </p:spTree>
    <p:extLst>
      <p:ext uri="{BB962C8B-B14F-4D97-AF65-F5344CB8AC3E}">
        <p14:creationId xmlns:p14="http://schemas.microsoft.com/office/powerpoint/2010/main" val="1898119583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67</a:t>
            </a:fld>
            <a:endParaRPr lang="pt-BR"/>
          </a:p>
        </p:txBody>
      </p:sp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EC8BE5A9-65D1-48F2-8E3E-7F7788B7596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78417341"/>
              </p:ext>
            </p:extLst>
          </p:nvPr>
        </p:nvGraphicFramePr>
        <p:xfrm>
          <a:off x="0" y="0"/>
          <a:ext cx="12192000" cy="6356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2588259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68</a:t>
            </a:fld>
            <a:endParaRPr lang="pt-BR"/>
          </a:p>
        </p:txBody>
      </p:sp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630BCCA2-7F88-4B69-83BF-88B7546A4DB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57305203"/>
              </p:ext>
            </p:extLst>
          </p:nvPr>
        </p:nvGraphicFramePr>
        <p:xfrm>
          <a:off x="0" y="0"/>
          <a:ext cx="12192000" cy="6356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02408397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69</a:t>
            </a:fld>
            <a:endParaRPr lang="pt-BR"/>
          </a:p>
        </p:txBody>
      </p:sp>
      <p:graphicFrame>
        <p:nvGraphicFramePr>
          <p:cNvPr id="7" name="Gráfico 6">
            <a:extLst>
              <a:ext uri="{FF2B5EF4-FFF2-40B4-BE49-F238E27FC236}">
                <a16:creationId xmlns:a16="http://schemas.microsoft.com/office/drawing/2014/main" id="{8D2C0C00-7835-4201-A61D-5B23D886B4C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67393137"/>
              </p:ext>
            </p:extLst>
          </p:nvPr>
        </p:nvGraphicFramePr>
        <p:xfrm>
          <a:off x="0" y="0"/>
          <a:ext cx="12192000" cy="62319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3994210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70</a:t>
            </a:fld>
            <a:endParaRPr lang="pt-BR"/>
          </a:p>
        </p:txBody>
      </p:sp>
      <p:sp>
        <p:nvSpPr>
          <p:cNvPr id="6" name="Retângulo de cantos arredondados 5"/>
          <p:cNvSpPr/>
          <p:nvPr/>
        </p:nvSpPr>
        <p:spPr>
          <a:xfrm>
            <a:off x="281354" y="375138"/>
            <a:ext cx="11430000" cy="5568462"/>
          </a:xfrm>
          <a:prstGeom prst="roundRect">
            <a:avLst>
              <a:gd name="adj" fmla="val 6763"/>
            </a:avLst>
          </a:prstGeom>
          <a:gradFill>
            <a:gsLst>
              <a:gs pos="100000">
                <a:srgbClr val="0070C0"/>
              </a:gs>
              <a:gs pos="100000">
                <a:schemeClr val="accent2">
                  <a:satMod val="110000"/>
                  <a:lumMod val="100000"/>
                  <a:shade val="100000"/>
                </a:schemeClr>
              </a:gs>
              <a:gs pos="100000">
                <a:schemeClr val="accent2">
                  <a:lumMod val="99000"/>
                  <a:satMod val="120000"/>
                  <a:shade val="78000"/>
                </a:schemeClr>
              </a:gs>
            </a:gsLst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66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AVALIAÇÕES DE LARGA ESCALA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66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IDEB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b="1" i="1" dirty="0"/>
              <a:t>Proficiência + Taxas de Rendimento = IDEB)</a:t>
            </a:r>
          </a:p>
        </p:txBody>
      </p:sp>
    </p:spTree>
    <p:extLst>
      <p:ext uri="{BB962C8B-B14F-4D97-AF65-F5344CB8AC3E}">
        <p14:creationId xmlns:p14="http://schemas.microsoft.com/office/powerpoint/2010/main" val="110699876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71</a:t>
            </a:fld>
            <a:endParaRPr lang="pt-BR"/>
          </a:p>
        </p:txBody>
      </p:sp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00000000-0008-0000-0000-000003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85075011"/>
              </p:ext>
            </p:extLst>
          </p:nvPr>
        </p:nvGraphicFramePr>
        <p:xfrm>
          <a:off x="0" y="0"/>
          <a:ext cx="12192000" cy="62038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CaixaDeTexto 2">
            <a:extLst>
              <a:ext uri="{FF2B5EF4-FFF2-40B4-BE49-F238E27FC236}">
                <a16:creationId xmlns:a16="http://schemas.microsoft.com/office/drawing/2014/main" id="{4EB6D878-D960-4C45-9D37-F3F5F09AE5CE}"/>
              </a:ext>
            </a:extLst>
          </p:cNvPr>
          <p:cNvSpPr txBox="1"/>
          <p:nvPr/>
        </p:nvSpPr>
        <p:spPr>
          <a:xfrm>
            <a:off x="10058400" y="267286"/>
            <a:ext cx="18850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META 2021: 5,5</a:t>
            </a:r>
          </a:p>
        </p:txBody>
      </p:sp>
    </p:spTree>
    <p:extLst>
      <p:ext uri="{BB962C8B-B14F-4D97-AF65-F5344CB8AC3E}">
        <p14:creationId xmlns:p14="http://schemas.microsoft.com/office/powerpoint/2010/main" val="2467472418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72</a:t>
            </a:fld>
            <a:endParaRPr lang="pt-BR"/>
          </a:p>
        </p:txBody>
      </p:sp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00000000-0008-0000-0000-000004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08917422"/>
              </p:ext>
            </p:extLst>
          </p:nvPr>
        </p:nvGraphicFramePr>
        <p:xfrm>
          <a:off x="0" y="0"/>
          <a:ext cx="12192000" cy="6356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CaixaDeTexto 1">
            <a:extLst>
              <a:ext uri="{FF2B5EF4-FFF2-40B4-BE49-F238E27FC236}">
                <a16:creationId xmlns:a16="http://schemas.microsoft.com/office/drawing/2014/main" id="{1991577E-3248-4F7A-BEFB-FDACDA873A5F}"/>
              </a:ext>
            </a:extLst>
          </p:cNvPr>
          <p:cNvSpPr txBox="1"/>
          <p:nvPr/>
        </p:nvSpPr>
        <p:spPr>
          <a:xfrm>
            <a:off x="9945858" y="281354"/>
            <a:ext cx="17865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META 2021: 5,0</a:t>
            </a:r>
          </a:p>
        </p:txBody>
      </p:sp>
    </p:spTree>
    <p:extLst>
      <p:ext uri="{BB962C8B-B14F-4D97-AF65-F5344CB8AC3E}">
        <p14:creationId xmlns:p14="http://schemas.microsoft.com/office/powerpoint/2010/main" val="171878816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73</a:t>
            </a:fld>
            <a:endParaRPr lang="pt-BR"/>
          </a:p>
        </p:txBody>
      </p:sp>
      <p:sp>
        <p:nvSpPr>
          <p:cNvPr id="6" name="Retângulo de cantos arredondados 5"/>
          <p:cNvSpPr/>
          <p:nvPr/>
        </p:nvSpPr>
        <p:spPr>
          <a:xfrm>
            <a:off x="281354" y="375138"/>
            <a:ext cx="11430000" cy="5568462"/>
          </a:xfrm>
          <a:prstGeom prst="roundRect">
            <a:avLst>
              <a:gd name="adj" fmla="val 6763"/>
            </a:avLst>
          </a:prstGeom>
          <a:gradFill>
            <a:gsLst>
              <a:gs pos="100000">
                <a:srgbClr val="0070C0"/>
              </a:gs>
              <a:gs pos="100000">
                <a:schemeClr val="accent2">
                  <a:satMod val="110000"/>
                  <a:lumMod val="100000"/>
                  <a:shade val="100000"/>
                </a:schemeClr>
              </a:gs>
              <a:gs pos="100000">
                <a:schemeClr val="accent2">
                  <a:lumMod val="99000"/>
                  <a:satMod val="120000"/>
                  <a:shade val="78000"/>
                </a:schemeClr>
              </a:gs>
            </a:gsLst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66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AVALIAÇÕES DE LARGA ESCALA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66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SPAECE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b="1" i="1" dirty="0"/>
              <a:t>(Proficiência + Frequência = SPAECE)</a:t>
            </a:r>
          </a:p>
        </p:txBody>
      </p:sp>
    </p:spTree>
    <p:extLst>
      <p:ext uri="{BB962C8B-B14F-4D97-AF65-F5344CB8AC3E}">
        <p14:creationId xmlns:p14="http://schemas.microsoft.com/office/powerpoint/2010/main" val="3062006534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74</a:t>
            </a:fld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1DB34370-5BD6-468E-A033-90AC2A7129CF}"/>
              </a:ext>
            </a:extLst>
          </p:cNvPr>
          <p:cNvSpPr txBox="1"/>
          <p:nvPr/>
        </p:nvSpPr>
        <p:spPr>
          <a:xfrm>
            <a:off x="8878956" y="602974"/>
            <a:ext cx="33130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400" b="1" dirty="0">
                <a:solidFill>
                  <a:schemeClr val="bg1"/>
                </a:solidFill>
              </a:rPr>
              <a:t>NÍVEL ADEQUADO DE 2015 PARA 2016 – QUEDA DE 78,0 PARA 76,6</a:t>
            </a:r>
          </a:p>
        </p:txBody>
      </p:sp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789CE5CE-2542-440F-B1E2-C75AD26D7AA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53594667"/>
              </p:ext>
            </p:extLst>
          </p:nvPr>
        </p:nvGraphicFramePr>
        <p:xfrm>
          <a:off x="0" y="0"/>
          <a:ext cx="12192000" cy="62550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750137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75</a:t>
            </a:fld>
            <a:endParaRPr lang="pt-BR"/>
          </a:p>
        </p:txBody>
      </p:sp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502736B8-4CA6-46EA-ADBD-55193E5B68D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24510502"/>
              </p:ext>
            </p:extLst>
          </p:nvPr>
        </p:nvGraphicFramePr>
        <p:xfrm>
          <a:off x="0" y="0"/>
          <a:ext cx="12192000" cy="6356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25521879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76</a:t>
            </a:fld>
            <a:endParaRPr lang="pt-BR"/>
          </a:p>
        </p:txBody>
      </p:sp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101A1B9F-9AB3-44CE-8C09-79DE2AD1A31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42882245"/>
              </p:ext>
            </p:extLst>
          </p:nvPr>
        </p:nvGraphicFramePr>
        <p:xfrm>
          <a:off x="0" y="0"/>
          <a:ext cx="12192000" cy="6356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78782734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77</a:t>
            </a:fld>
            <a:endParaRPr lang="pt-BR"/>
          </a:p>
        </p:txBody>
      </p:sp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0A42F89A-6636-4886-B0CD-178C313714C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53713913"/>
              </p:ext>
            </p:extLst>
          </p:nvPr>
        </p:nvGraphicFramePr>
        <p:xfrm>
          <a:off x="0" y="0"/>
          <a:ext cx="12192000" cy="6356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6474829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78</a:t>
            </a:fld>
            <a:endParaRPr lang="pt-BR"/>
          </a:p>
        </p:txBody>
      </p:sp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DED701E8-0424-47AA-809E-4FBE0352E66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25358676"/>
              </p:ext>
            </p:extLst>
          </p:nvPr>
        </p:nvGraphicFramePr>
        <p:xfrm>
          <a:off x="0" y="0"/>
          <a:ext cx="12192000" cy="6356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3503558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79</a:t>
            </a:fld>
            <a:endParaRPr lang="pt-BR"/>
          </a:p>
        </p:txBody>
      </p:sp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A805ED87-6DAF-4426-89F0-5519E0E5ADF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12527207"/>
              </p:ext>
            </p:extLst>
          </p:nvPr>
        </p:nvGraphicFramePr>
        <p:xfrm>
          <a:off x="0" y="-1"/>
          <a:ext cx="12192000" cy="51153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EF81E1A9-F3C6-40C3-8541-3CBE331B61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488007"/>
              </p:ext>
            </p:extLst>
          </p:nvPr>
        </p:nvGraphicFramePr>
        <p:xfrm>
          <a:off x="0" y="5247861"/>
          <a:ext cx="12192000" cy="927652"/>
        </p:xfrm>
        <a:graphic>
          <a:graphicData uri="http://schemas.openxmlformats.org/drawingml/2006/table">
            <a:tbl>
              <a:tblPr/>
              <a:tblGrid>
                <a:gridCol w="3121810">
                  <a:extLst>
                    <a:ext uri="{9D8B030D-6E8A-4147-A177-3AD203B41FA5}">
                      <a16:colId xmlns:a16="http://schemas.microsoft.com/office/drawing/2014/main" val="2755218369"/>
                    </a:ext>
                  </a:extLst>
                </a:gridCol>
                <a:gridCol w="2284487">
                  <a:extLst>
                    <a:ext uri="{9D8B030D-6E8A-4147-A177-3AD203B41FA5}">
                      <a16:colId xmlns:a16="http://schemas.microsoft.com/office/drawing/2014/main" val="2438470333"/>
                    </a:ext>
                  </a:extLst>
                </a:gridCol>
                <a:gridCol w="1553645">
                  <a:extLst>
                    <a:ext uri="{9D8B030D-6E8A-4147-A177-3AD203B41FA5}">
                      <a16:colId xmlns:a16="http://schemas.microsoft.com/office/drawing/2014/main" val="4158089086"/>
                    </a:ext>
                  </a:extLst>
                </a:gridCol>
                <a:gridCol w="1839206">
                  <a:extLst>
                    <a:ext uri="{9D8B030D-6E8A-4147-A177-3AD203B41FA5}">
                      <a16:colId xmlns:a16="http://schemas.microsoft.com/office/drawing/2014/main" val="3065112192"/>
                    </a:ext>
                  </a:extLst>
                </a:gridCol>
                <a:gridCol w="1611726">
                  <a:extLst>
                    <a:ext uri="{9D8B030D-6E8A-4147-A177-3AD203B41FA5}">
                      <a16:colId xmlns:a16="http://schemas.microsoft.com/office/drawing/2014/main" val="2345836310"/>
                    </a:ext>
                  </a:extLst>
                </a:gridCol>
                <a:gridCol w="1781126">
                  <a:extLst>
                    <a:ext uri="{9D8B030D-6E8A-4147-A177-3AD203B41FA5}">
                      <a16:colId xmlns:a16="http://schemas.microsoft.com/office/drawing/2014/main" val="497624667"/>
                    </a:ext>
                  </a:extLst>
                </a:gridCol>
              </a:tblGrid>
              <a:tr h="46382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ESCALAS DE PROFICIÊNCIA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NÃO ALFABETIZADO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INCOMPLETA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INTERMEDIÁRIO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SUFICIENTE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DESEJÁVEL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7891243"/>
                  </a:ext>
                </a:extLst>
              </a:tr>
              <a:tr h="46382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2º Ano - SPAECE - Alfa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Abaixo de 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75 - 100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100 - 125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125 - 150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150 e acima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33869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70880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80</a:t>
            </a:fld>
            <a:endParaRPr lang="pt-BR"/>
          </a:p>
        </p:txBody>
      </p:sp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3C03CDC8-B40D-414D-AEB3-45311BFCED2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61990868"/>
              </p:ext>
            </p:extLst>
          </p:nvPr>
        </p:nvGraphicFramePr>
        <p:xfrm>
          <a:off x="0" y="-1"/>
          <a:ext cx="12192000" cy="507558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46C9E459-3853-4DA1-B297-1D83038D04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0677278"/>
              </p:ext>
            </p:extLst>
          </p:nvPr>
        </p:nvGraphicFramePr>
        <p:xfrm>
          <a:off x="0" y="5144465"/>
          <a:ext cx="12192000" cy="845518"/>
        </p:xfrm>
        <a:graphic>
          <a:graphicData uri="http://schemas.openxmlformats.org/drawingml/2006/table">
            <a:tbl>
              <a:tblPr/>
              <a:tblGrid>
                <a:gridCol w="3655900">
                  <a:extLst>
                    <a:ext uri="{9D8B030D-6E8A-4147-A177-3AD203B41FA5}">
                      <a16:colId xmlns:a16="http://schemas.microsoft.com/office/drawing/2014/main" val="3352535100"/>
                    </a:ext>
                  </a:extLst>
                </a:gridCol>
                <a:gridCol w="2675325">
                  <a:extLst>
                    <a:ext uri="{9D8B030D-6E8A-4147-A177-3AD203B41FA5}">
                      <a16:colId xmlns:a16="http://schemas.microsoft.com/office/drawing/2014/main" val="2201296665"/>
                    </a:ext>
                  </a:extLst>
                </a:gridCol>
                <a:gridCol w="1819449">
                  <a:extLst>
                    <a:ext uri="{9D8B030D-6E8A-4147-A177-3AD203B41FA5}">
                      <a16:colId xmlns:a16="http://schemas.microsoft.com/office/drawing/2014/main" val="1946304872"/>
                    </a:ext>
                  </a:extLst>
                </a:gridCol>
                <a:gridCol w="2153862">
                  <a:extLst>
                    <a:ext uri="{9D8B030D-6E8A-4147-A177-3AD203B41FA5}">
                      <a16:colId xmlns:a16="http://schemas.microsoft.com/office/drawing/2014/main" val="2967957159"/>
                    </a:ext>
                  </a:extLst>
                </a:gridCol>
                <a:gridCol w="1887464">
                  <a:extLst>
                    <a:ext uri="{9D8B030D-6E8A-4147-A177-3AD203B41FA5}">
                      <a16:colId xmlns:a16="http://schemas.microsoft.com/office/drawing/2014/main" val="2201231310"/>
                    </a:ext>
                  </a:extLst>
                </a:gridCol>
              </a:tblGrid>
              <a:tr h="422759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ESCALAS DE PROFICIÊNCIA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MUITO CRÍTICO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CRÍTICO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INTERMEDIÁRIO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ADEQUADO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0898357"/>
                  </a:ext>
                </a:extLst>
              </a:tr>
              <a:tr h="422759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5º Ano - SPAECE - Português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Abaixo de 125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125 - 175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175 - 225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Acima de 225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32486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0881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81</a:t>
            </a:fld>
            <a:endParaRPr lang="pt-BR"/>
          </a:p>
        </p:txBody>
      </p:sp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F973F2C3-FF82-4CF8-AE09-CE71368C23E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4427779"/>
              </p:ext>
            </p:extLst>
          </p:nvPr>
        </p:nvGraphicFramePr>
        <p:xfrm>
          <a:off x="0" y="0"/>
          <a:ext cx="12192000" cy="45852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C0FDC01E-2092-41AD-8E05-2DF7C5E19C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64744690"/>
              </p:ext>
            </p:extLst>
          </p:nvPr>
        </p:nvGraphicFramePr>
        <p:xfrm>
          <a:off x="0" y="4804707"/>
          <a:ext cx="12192001" cy="1039502"/>
        </p:xfrm>
        <a:graphic>
          <a:graphicData uri="http://schemas.openxmlformats.org/drawingml/2006/table">
            <a:tbl>
              <a:tblPr/>
              <a:tblGrid>
                <a:gridCol w="3655901">
                  <a:extLst>
                    <a:ext uri="{9D8B030D-6E8A-4147-A177-3AD203B41FA5}">
                      <a16:colId xmlns:a16="http://schemas.microsoft.com/office/drawing/2014/main" val="2015794522"/>
                    </a:ext>
                  </a:extLst>
                </a:gridCol>
                <a:gridCol w="2675325">
                  <a:extLst>
                    <a:ext uri="{9D8B030D-6E8A-4147-A177-3AD203B41FA5}">
                      <a16:colId xmlns:a16="http://schemas.microsoft.com/office/drawing/2014/main" val="1967320474"/>
                    </a:ext>
                  </a:extLst>
                </a:gridCol>
                <a:gridCol w="1819448">
                  <a:extLst>
                    <a:ext uri="{9D8B030D-6E8A-4147-A177-3AD203B41FA5}">
                      <a16:colId xmlns:a16="http://schemas.microsoft.com/office/drawing/2014/main" val="287479649"/>
                    </a:ext>
                  </a:extLst>
                </a:gridCol>
                <a:gridCol w="2153863">
                  <a:extLst>
                    <a:ext uri="{9D8B030D-6E8A-4147-A177-3AD203B41FA5}">
                      <a16:colId xmlns:a16="http://schemas.microsoft.com/office/drawing/2014/main" val="4267565078"/>
                    </a:ext>
                  </a:extLst>
                </a:gridCol>
                <a:gridCol w="1887464">
                  <a:extLst>
                    <a:ext uri="{9D8B030D-6E8A-4147-A177-3AD203B41FA5}">
                      <a16:colId xmlns:a16="http://schemas.microsoft.com/office/drawing/2014/main" val="2132720542"/>
                    </a:ext>
                  </a:extLst>
                </a:gridCol>
              </a:tblGrid>
              <a:tr h="519751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ESCALAS DE PROFICIÊNCIA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MUITO CRÍTICO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CRÍTICO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INTERMEDIÁRIO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ADEQUADO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91151721"/>
                  </a:ext>
                </a:extLst>
              </a:tr>
              <a:tr h="519751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5º Ano - SPAECE - Matemática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Abaixo de 150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150 - 200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200 - 250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Acima de 250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37620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117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82</a:t>
            </a:fld>
            <a:endParaRPr lang="pt-BR"/>
          </a:p>
        </p:txBody>
      </p:sp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FA49562E-3F3A-400B-A7FC-7CF66C73EBA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04778554"/>
              </p:ext>
            </p:extLst>
          </p:nvPr>
        </p:nvGraphicFramePr>
        <p:xfrm>
          <a:off x="0" y="0"/>
          <a:ext cx="121920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B4EA7135-A877-4A84-AD3E-BBE9369A23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70823670"/>
              </p:ext>
            </p:extLst>
          </p:nvPr>
        </p:nvGraphicFramePr>
        <p:xfrm>
          <a:off x="0" y="4916557"/>
          <a:ext cx="12192001" cy="927652"/>
        </p:xfrm>
        <a:graphic>
          <a:graphicData uri="http://schemas.openxmlformats.org/drawingml/2006/table">
            <a:tbl>
              <a:tblPr/>
              <a:tblGrid>
                <a:gridCol w="3655900">
                  <a:extLst>
                    <a:ext uri="{9D8B030D-6E8A-4147-A177-3AD203B41FA5}">
                      <a16:colId xmlns:a16="http://schemas.microsoft.com/office/drawing/2014/main" val="646445706"/>
                    </a:ext>
                  </a:extLst>
                </a:gridCol>
                <a:gridCol w="2675325">
                  <a:extLst>
                    <a:ext uri="{9D8B030D-6E8A-4147-A177-3AD203B41FA5}">
                      <a16:colId xmlns:a16="http://schemas.microsoft.com/office/drawing/2014/main" val="1803741732"/>
                    </a:ext>
                  </a:extLst>
                </a:gridCol>
                <a:gridCol w="1819449">
                  <a:extLst>
                    <a:ext uri="{9D8B030D-6E8A-4147-A177-3AD203B41FA5}">
                      <a16:colId xmlns:a16="http://schemas.microsoft.com/office/drawing/2014/main" val="3890248421"/>
                    </a:ext>
                  </a:extLst>
                </a:gridCol>
                <a:gridCol w="2153863">
                  <a:extLst>
                    <a:ext uri="{9D8B030D-6E8A-4147-A177-3AD203B41FA5}">
                      <a16:colId xmlns:a16="http://schemas.microsoft.com/office/drawing/2014/main" val="4058079899"/>
                    </a:ext>
                  </a:extLst>
                </a:gridCol>
                <a:gridCol w="1887464">
                  <a:extLst>
                    <a:ext uri="{9D8B030D-6E8A-4147-A177-3AD203B41FA5}">
                      <a16:colId xmlns:a16="http://schemas.microsoft.com/office/drawing/2014/main" val="1503009292"/>
                    </a:ext>
                  </a:extLst>
                </a:gridCol>
              </a:tblGrid>
              <a:tr h="46382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ESCALAS DE PROFICIÊNCIA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MUITO CRÍTICO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CRÍTICO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INTERMEDIÁRIO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ADEQUADO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7038688"/>
                  </a:ext>
                </a:extLst>
              </a:tr>
              <a:tr h="46382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9º Ano - SPAECE - Português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Abaixo de 200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200 - 250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250 - 300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Acima de 300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27769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13380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83</a:t>
            </a:fld>
            <a:endParaRPr lang="pt-BR"/>
          </a:p>
        </p:txBody>
      </p:sp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8A4147E4-3EF3-4DA7-A4A9-3236D38AE5C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2417550"/>
              </p:ext>
            </p:extLst>
          </p:nvPr>
        </p:nvGraphicFramePr>
        <p:xfrm>
          <a:off x="0" y="0"/>
          <a:ext cx="12192000" cy="45322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29FC1CBD-7C9F-4E6B-A18E-7115065D9F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7839091"/>
              </p:ext>
            </p:extLst>
          </p:nvPr>
        </p:nvGraphicFramePr>
        <p:xfrm>
          <a:off x="-1" y="4778202"/>
          <a:ext cx="12192000" cy="1158772"/>
        </p:xfrm>
        <a:graphic>
          <a:graphicData uri="http://schemas.openxmlformats.org/drawingml/2006/table">
            <a:tbl>
              <a:tblPr/>
              <a:tblGrid>
                <a:gridCol w="3655900">
                  <a:extLst>
                    <a:ext uri="{9D8B030D-6E8A-4147-A177-3AD203B41FA5}">
                      <a16:colId xmlns:a16="http://schemas.microsoft.com/office/drawing/2014/main" val="2743325736"/>
                    </a:ext>
                  </a:extLst>
                </a:gridCol>
                <a:gridCol w="2675325">
                  <a:extLst>
                    <a:ext uri="{9D8B030D-6E8A-4147-A177-3AD203B41FA5}">
                      <a16:colId xmlns:a16="http://schemas.microsoft.com/office/drawing/2014/main" val="917743625"/>
                    </a:ext>
                  </a:extLst>
                </a:gridCol>
                <a:gridCol w="1819448">
                  <a:extLst>
                    <a:ext uri="{9D8B030D-6E8A-4147-A177-3AD203B41FA5}">
                      <a16:colId xmlns:a16="http://schemas.microsoft.com/office/drawing/2014/main" val="1123245738"/>
                    </a:ext>
                  </a:extLst>
                </a:gridCol>
                <a:gridCol w="2153863">
                  <a:extLst>
                    <a:ext uri="{9D8B030D-6E8A-4147-A177-3AD203B41FA5}">
                      <a16:colId xmlns:a16="http://schemas.microsoft.com/office/drawing/2014/main" val="2581361449"/>
                    </a:ext>
                  </a:extLst>
                </a:gridCol>
                <a:gridCol w="1887464">
                  <a:extLst>
                    <a:ext uri="{9D8B030D-6E8A-4147-A177-3AD203B41FA5}">
                      <a16:colId xmlns:a16="http://schemas.microsoft.com/office/drawing/2014/main" val="4136118519"/>
                    </a:ext>
                  </a:extLst>
                </a:gridCol>
              </a:tblGrid>
              <a:tr h="57938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ESCALAS DE PROFICIÊNCIA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MUITO CRÍTICO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CRÍTICO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INTERMEDIÁRIO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ADEQUADO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1320978"/>
                  </a:ext>
                </a:extLst>
              </a:tr>
              <a:tr h="57938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9º Ano - SPAECE - Matemática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Abaixo de 225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225 - 275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275 - 325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08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Acima de 325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32486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3789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84</a:t>
            </a:fld>
            <a:endParaRPr lang="pt-BR"/>
          </a:p>
        </p:txBody>
      </p:sp>
      <p:sp>
        <p:nvSpPr>
          <p:cNvPr id="6" name="Retângulo de cantos arredondados 5"/>
          <p:cNvSpPr/>
          <p:nvPr/>
        </p:nvSpPr>
        <p:spPr>
          <a:xfrm>
            <a:off x="281354" y="375138"/>
            <a:ext cx="11430000" cy="5568462"/>
          </a:xfrm>
          <a:prstGeom prst="roundRect">
            <a:avLst>
              <a:gd name="adj" fmla="val 6763"/>
            </a:avLst>
          </a:prstGeom>
          <a:gradFill>
            <a:gsLst>
              <a:gs pos="100000">
                <a:srgbClr val="0070C0"/>
              </a:gs>
              <a:gs pos="100000">
                <a:schemeClr val="accent2">
                  <a:satMod val="110000"/>
                  <a:lumMod val="100000"/>
                  <a:shade val="100000"/>
                </a:schemeClr>
              </a:gs>
              <a:gs pos="100000">
                <a:schemeClr val="accent2">
                  <a:lumMod val="99000"/>
                  <a:satMod val="120000"/>
                  <a:shade val="78000"/>
                </a:schemeClr>
              </a:gs>
            </a:gsLst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66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CONTRIBUIÇÃO DO ICMS PARA O FUNDEB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66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(Resultados Educacionais)</a:t>
            </a:r>
            <a:endParaRPr lang="pt-BR" sz="6000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sz="4000" b="1" i="1" dirty="0"/>
          </a:p>
        </p:txBody>
      </p:sp>
    </p:spTree>
    <p:extLst>
      <p:ext uri="{BB962C8B-B14F-4D97-AF65-F5344CB8AC3E}">
        <p14:creationId xmlns:p14="http://schemas.microsoft.com/office/powerpoint/2010/main" val="2614791424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85</a:t>
            </a:fld>
            <a:endParaRPr lang="pt-BR"/>
          </a:p>
        </p:txBody>
      </p:sp>
      <p:sp>
        <p:nvSpPr>
          <p:cNvPr id="7" name="CaixaDeTexto 6"/>
          <p:cNvSpPr txBox="1"/>
          <p:nvPr/>
        </p:nvSpPr>
        <p:spPr>
          <a:xfrm>
            <a:off x="0" y="28133"/>
            <a:ext cx="12192000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CONTRIBUIÇÃO DO ICMS – FUNDEB – 2011 A 2017 - STN</a:t>
            </a:r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4FA18656-F631-4F6F-9D27-9D9F83A946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4869912"/>
              </p:ext>
            </p:extLst>
          </p:nvPr>
        </p:nvGraphicFramePr>
        <p:xfrm>
          <a:off x="0" y="612909"/>
          <a:ext cx="12192000" cy="5503891"/>
        </p:xfrm>
        <a:graphic>
          <a:graphicData uri="http://schemas.openxmlformats.org/drawingml/2006/table">
            <a:tbl>
              <a:tblPr/>
              <a:tblGrid>
                <a:gridCol w="2500739">
                  <a:extLst>
                    <a:ext uri="{9D8B030D-6E8A-4147-A177-3AD203B41FA5}">
                      <a16:colId xmlns:a16="http://schemas.microsoft.com/office/drawing/2014/main" val="3612298709"/>
                    </a:ext>
                  </a:extLst>
                </a:gridCol>
                <a:gridCol w="5980022">
                  <a:extLst>
                    <a:ext uri="{9D8B030D-6E8A-4147-A177-3AD203B41FA5}">
                      <a16:colId xmlns:a16="http://schemas.microsoft.com/office/drawing/2014/main" val="2520927610"/>
                    </a:ext>
                  </a:extLst>
                </a:gridCol>
                <a:gridCol w="3711239">
                  <a:extLst>
                    <a:ext uri="{9D8B030D-6E8A-4147-A177-3AD203B41FA5}">
                      <a16:colId xmlns:a16="http://schemas.microsoft.com/office/drawing/2014/main" val="3896023008"/>
                    </a:ext>
                  </a:extLst>
                </a:gridCol>
              </a:tblGrid>
              <a:tr h="646787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32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Calibri" panose="020F0502020204030204" pitchFamily="34" charset="0"/>
                        </a:rPr>
                        <a:t>ANO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32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Calibri" panose="020F0502020204030204" pitchFamily="34" charset="0"/>
                        </a:rPr>
                        <a:t>ICMS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32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Calibri" panose="020F0502020204030204" pitchFamily="34" charset="0"/>
                        </a:rPr>
                        <a:t>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2548773"/>
                  </a:ext>
                </a:extLst>
              </a:tr>
              <a:tr h="693872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32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Calibri" panose="020F0502020204030204" pitchFamily="34" charset="0"/>
                        </a:rPr>
                        <a:t>2.011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32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Calibri" panose="020F0502020204030204" pitchFamily="34" charset="0"/>
                        </a:rPr>
                        <a:t>4.112.508,73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32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83919751"/>
                  </a:ext>
                </a:extLst>
              </a:tr>
              <a:tr h="693872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32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Calibri" panose="020F0502020204030204" pitchFamily="34" charset="0"/>
                        </a:rPr>
                        <a:t>2.012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32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Calibri" panose="020F0502020204030204" pitchFamily="34" charset="0"/>
                        </a:rPr>
                        <a:t>4.565.504,98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32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Calibri" panose="020F0502020204030204" pitchFamily="34" charset="0"/>
                        </a:rPr>
                        <a:t>9,92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01271283"/>
                  </a:ext>
                </a:extLst>
              </a:tr>
              <a:tr h="693872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32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Calibri" panose="020F0502020204030204" pitchFamily="34" charset="0"/>
                        </a:rPr>
                        <a:t>2.013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32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Calibri" panose="020F0502020204030204" pitchFamily="34" charset="0"/>
                        </a:rPr>
                        <a:t>5.265.882,86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32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Calibri" panose="020F0502020204030204" pitchFamily="34" charset="0"/>
                        </a:rPr>
                        <a:t>13,30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1618628"/>
                  </a:ext>
                </a:extLst>
              </a:tr>
              <a:tr h="693872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32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Calibri" panose="020F0502020204030204" pitchFamily="34" charset="0"/>
                        </a:rPr>
                        <a:t>2.014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32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Calibri" panose="020F0502020204030204" pitchFamily="34" charset="0"/>
                        </a:rPr>
                        <a:t>5.694.412,90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32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Calibri" panose="020F0502020204030204" pitchFamily="34" charset="0"/>
                        </a:rPr>
                        <a:t>7,53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41010147"/>
                  </a:ext>
                </a:extLst>
              </a:tr>
              <a:tr h="693872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32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Calibri" panose="020F0502020204030204" pitchFamily="34" charset="0"/>
                        </a:rPr>
                        <a:t>2.015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32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Calibri" panose="020F0502020204030204" pitchFamily="34" charset="0"/>
                        </a:rPr>
                        <a:t>5.665.719,16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3200" b="1" i="0" u="none" strike="noStrike">
                          <a:solidFill>
                            <a:srgbClr val="FF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Calibri" panose="020F0502020204030204" pitchFamily="34" charset="0"/>
                        </a:rPr>
                        <a:t>-0,51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33926681"/>
                  </a:ext>
                </a:extLst>
              </a:tr>
              <a:tr h="693872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32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Calibri" panose="020F0502020204030204" pitchFamily="34" charset="0"/>
                        </a:rPr>
                        <a:t>2.016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32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Calibri" panose="020F0502020204030204" pitchFamily="34" charset="0"/>
                        </a:rPr>
                        <a:t>6.061.593,73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32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Calibri" panose="020F0502020204030204" pitchFamily="34" charset="0"/>
                        </a:rPr>
                        <a:t>6,53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8296085"/>
                  </a:ext>
                </a:extLst>
              </a:tr>
              <a:tr h="693872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32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Calibri" panose="020F0502020204030204" pitchFamily="34" charset="0"/>
                        </a:rPr>
                        <a:t>2.017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32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Calibri" panose="020F0502020204030204" pitchFamily="34" charset="0"/>
                        </a:rPr>
                        <a:t>6.446.605,90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32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Calibri" panose="020F0502020204030204" pitchFamily="34" charset="0"/>
                        </a:rPr>
                        <a:t>5,97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193675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44737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86</a:t>
            </a:fld>
            <a:endParaRPr lang="pt-BR"/>
          </a:p>
        </p:txBody>
      </p:sp>
      <p:graphicFrame>
        <p:nvGraphicFramePr>
          <p:cNvPr id="5" name="Gráfico 4">
            <a:extLst>
              <a:ext uri="{FF2B5EF4-FFF2-40B4-BE49-F238E27FC236}">
                <a16:creationId xmlns:a16="http://schemas.microsoft.com/office/drawing/2014/main" id="{C4D9D202-C613-4A8B-90D0-5EB17824AC6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42485252"/>
              </p:ext>
            </p:extLst>
          </p:nvPr>
        </p:nvGraphicFramePr>
        <p:xfrm>
          <a:off x="0" y="0"/>
          <a:ext cx="12192000" cy="6356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1341478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87</a:t>
            </a:fld>
            <a:endParaRPr lang="pt-BR"/>
          </a:p>
        </p:txBody>
      </p:sp>
      <p:sp>
        <p:nvSpPr>
          <p:cNvPr id="6" name="Retângulo de cantos arredondados 5"/>
          <p:cNvSpPr/>
          <p:nvPr/>
        </p:nvSpPr>
        <p:spPr>
          <a:xfrm>
            <a:off x="281354" y="375138"/>
            <a:ext cx="11430000" cy="5568462"/>
          </a:xfrm>
          <a:prstGeom prst="roundRect">
            <a:avLst>
              <a:gd name="adj" fmla="val 6763"/>
            </a:avLst>
          </a:prstGeom>
          <a:gradFill>
            <a:gsLst>
              <a:gs pos="100000">
                <a:srgbClr val="0070C0"/>
              </a:gs>
              <a:gs pos="100000">
                <a:schemeClr val="accent2">
                  <a:satMod val="110000"/>
                  <a:lumMod val="100000"/>
                  <a:shade val="100000"/>
                </a:schemeClr>
              </a:gs>
              <a:gs pos="100000">
                <a:schemeClr val="accent2">
                  <a:lumMod val="99000"/>
                  <a:satMod val="120000"/>
                  <a:shade val="78000"/>
                </a:schemeClr>
              </a:gs>
            </a:gsLst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66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ICMS – Metodologia de Repasse com base no SPAECE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sz="4000" b="1" i="1" dirty="0"/>
          </a:p>
        </p:txBody>
      </p:sp>
    </p:spTree>
    <p:extLst>
      <p:ext uri="{BB962C8B-B14F-4D97-AF65-F5344CB8AC3E}">
        <p14:creationId xmlns:p14="http://schemas.microsoft.com/office/powerpoint/2010/main" val="1049601234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88</a:t>
            </a:fld>
            <a:endParaRPr lang="pt-BR"/>
          </a:p>
        </p:txBody>
      </p:sp>
      <p:graphicFrame>
        <p:nvGraphicFramePr>
          <p:cNvPr id="7" name="Objeto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54014566"/>
              </p:ext>
            </p:extLst>
          </p:nvPr>
        </p:nvGraphicFramePr>
        <p:xfrm>
          <a:off x="347731" y="128789"/>
          <a:ext cx="11616742" cy="611746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59" name="Acrobat Document" r:id="rId3" imgW="6857848" imgH="5143314" progId="AcroExch.Document.7">
                  <p:embed/>
                </p:oleObj>
              </mc:Choice>
              <mc:Fallback>
                <p:oleObj name="Acrobat Document" r:id="rId3" imgW="6857848" imgH="5143314" progId="AcroExch.Document.7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7731" y="128789"/>
                        <a:ext cx="11616742" cy="611746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6446435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89</a:t>
            </a:fld>
            <a:endParaRPr lang="pt-BR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487" y="231820"/>
            <a:ext cx="11590986" cy="61245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19191515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90</a:t>
            </a:fld>
            <a:endParaRPr lang="pt-BR"/>
          </a:p>
        </p:txBody>
      </p:sp>
      <p:sp>
        <p:nvSpPr>
          <p:cNvPr id="6" name="Retângulo de cantos arredondados 5"/>
          <p:cNvSpPr/>
          <p:nvPr/>
        </p:nvSpPr>
        <p:spPr>
          <a:xfrm>
            <a:off x="281354" y="375138"/>
            <a:ext cx="11430000" cy="5568462"/>
          </a:xfrm>
          <a:prstGeom prst="roundRect">
            <a:avLst>
              <a:gd name="adj" fmla="val 6763"/>
            </a:avLst>
          </a:prstGeom>
          <a:gradFill>
            <a:gsLst>
              <a:gs pos="100000">
                <a:srgbClr val="0070C0"/>
              </a:gs>
              <a:gs pos="100000">
                <a:schemeClr val="accent2">
                  <a:satMod val="110000"/>
                  <a:lumMod val="100000"/>
                  <a:shade val="100000"/>
                </a:schemeClr>
              </a:gs>
              <a:gs pos="100000">
                <a:schemeClr val="accent2">
                  <a:lumMod val="99000"/>
                  <a:satMod val="120000"/>
                  <a:shade val="78000"/>
                </a:schemeClr>
              </a:gs>
            </a:gsLst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sz="6600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88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ESCOLA NOTA 10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sz="8800" b="1" i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 sz="4000" b="1" i="1" dirty="0"/>
          </a:p>
        </p:txBody>
      </p:sp>
    </p:spTree>
    <p:extLst>
      <p:ext uri="{BB962C8B-B14F-4D97-AF65-F5344CB8AC3E}">
        <p14:creationId xmlns:p14="http://schemas.microsoft.com/office/powerpoint/2010/main" val="1505697727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91</a:t>
            </a:fld>
            <a:endParaRPr lang="pt-BR"/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3873659"/>
              </p:ext>
            </p:extLst>
          </p:nvPr>
        </p:nvGraphicFramePr>
        <p:xfrm>
          <a:off x="1" y="43248"/>
          <a:ext cx="11926388" cy="701040"/>
        </p:xfrm>
        <a:graphic>
          <a:graphicData uri="http://schemas.openxmlformats.org/drawingml/2006/table">
            <a:tbl>
              <a:tblPr/>
              <a:tblGrid>
                <a:gridCol w="11926388">
                  <a:extLst>
                    <a:ext uri="{9D8B030D-6E8A-4147-A177-3AD203B41FA5}">
                      <a16:colId xmlns:a16="http://schemas.microsoft.com/office/drawing/2014/main" val="381596400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pt-BR" sz="40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lay"/>
                        </a:rPr>
                        <a:t>PRÊMIO ESCOLA NOTA 10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922690"/>
                  </a:ext>
                </a:extLst>
              </a:tr>
            </a:tbl>
          </a:graphicData>
        </a:graphic>
      </p:graphicFrame>
      <p:sp>
        <p:nvSpPr>
          <p:cNvPr id="3" name="Retângulo 2"/>
          <p:cNvSpPr/>
          <p:nvPr/>
        </p:nvSpPr>
        <p:spPr>
          <a:xfrm>
            <a:off x="117565" y="805250"/>
            <a:ext cx="11808823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400" b="1" dirty="0">
                <a:latin typeface="Play"/>
              </a:rPr>
              <a:t>Em junho de 2009, com o </a:t>
            </a:r>
            <a:r>
              <a:rPr lang="pt-BR" sz="2800" b="1" dirty="0">
                <a:latin typeface="Play"/>
              </a:rPr>
              <a:t>objetivo</a:t>
            </a:r>
            <a:r>
              <a:rPr lang="pt-BR" sz="2400" b="1" dirty="0">
                <a:latin typeface="Play"/>
              </a:rPr>
              <a:t> de fortalecer, valorizar e ampliar o trabalho que vem sendo empreendido pelas escolas em relação aos resultados de alfabetização, o Governo do Estado, por meio da SEDUC, instituiu o “Prêmio Escola Nota Dez”, </a:t>
            </a:r>
            <a:r>
              <a:rPr lang="pt-BR" sz="2400" b="1" u="sng" dirty="0">
                <a:latin typeface="Play"/>
              </a:rPr>
              <a:t>através da Lei 14.371, de 19 de junho de 2009.</a:t>
            </a:r>
            <a:endParaRPr lang="pt-BR" sz="2400" b="1" dirty="0">
              <a:latin typeface="Play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117565" y="2549744"/>
            <a:ext cx="11808823" cy="3077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400" b="1" dirty="0">
                <a:solidFill>
                  <a:srgbClr val="FF0000"/>
                </a:solidFill>
                <a:latin typeface="Play"/>
              </a:rPr>
              <a:t>A Lei prevê que o prêmio é destinado para até 150 (cento e cinquenta) escolas públicas que apresentarem os critérios de: </a:t>
            </a:r>
          </a:p>
          <a:p>
            <a:pPr algn="just"/>
            <a:endParaRPr lang="pt-BR" sz="1400" b="1" dirty="0">
              <a:latin typeface="Play"/>
            </a:endParaRPr>
          </a:p>
          <a:p>
            <a:pPr algn="just"/>
            <a:r>
              <a:rPr lang="pt-BR" sz="2400" b="1" dirty="0">
                <a:latin typeface="Play"/>
              </a:rPr>
              <a:t>(I) </a:t>
            </a:r>
            <a:r>
              <a:rPr lang="pt-B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lay"/>
              </a:rPr>
              <a:t>ter pelo menos 20 (vinte) alunos matriculados no 2º ano </a:t>
            </a:r>
            <a:r>
              <a:rPr lang="pt-BR" sz="2400" b="1" dirty="0">
                <a:latin typeface="Play"/>
              </a:rPr>
              <a:t>do ensino fundamental regular; </a:t>
            </a:r>
          </a:p>
          <a:p>
            <a:pPr algn="just"/>
            <a:endParaRPr lang="pt-BR" b="1" dirty="0">
              <a:latin typeface="Play"/>
            </a:endParaRPr>
          </a:p>
          <a:p>
            <a:pPr algn="just"/>
            <a:r>
              <a:rPr lang="pt-BR" sz="2400" b="1" dirty="0">
                <a:latin typeface="Play"/>
              </a:rPr>
              <a:t>(II) ter o Indicador de Desempenho Escolar de Alfabetização/</a:t>
            </a:r>
            <a:r>
              <a:rPr lang="pt-BR" sz="2400" b="1" dirty="0" err="1">
                <a:latin typeface="Play"/>
              </a:rPr>
              <a:t>IDE-Alfa</a:t>
            </a:r>
            <a:r>
              <a:rPr lang="pt-BR" sz="2400" b="1" dirty="0">
                <a:latin typeface="Play"/>
              </a:rPr>
              <a:t> situado no intervalo </a:t>
            </a:r>
            <a:r>
              <a:rPr lang="pt-B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lay"/>
              </a:rPr>
              <a:t>entre 8,5 e 10,0. </a:t>
            </a:r>
          </a:p>
          <a:p>
            <a:pPr algn="just"/>
            <a:endParaRPr lang="pt-BR" b="1" dirty="0">
              <a:latin typeface="Play"/>
            </a:endParaRPr>
          </a:p>
          <a:p>
            <a:pPr algn="just"/>
            <a:r>
              <a:rPr lang="pt-B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lay"/>
              </a:rPr>
              <a:t>Além disso, garante contribuição financeira  até 150 escolas com menores </a:t>
            </a:r>
            <a:r>
              <a:rPr lang="pt-BR" sz="24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lay"/>
              </a:rPr>
              <a:t>IDE-Alfa</a:t>
            </a:r>
            <a:r>
              <a:rPr lang="pt-BR" sz="2400" b="1" dirty="0">
                <a:latin typeface="Play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851639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92</a:t>
            </a:fld>
            <a:endParaRPr lang="pt-BR"/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7534378"/>
              </p:ext>
            </p:extLst>
          </p:nvPr>
        </p:nvGraphicFramePr>
        <p:xfrm>
          <a:off x="0" y="23150"/>
          <a:ext cx="12191999" cy="640080"/>
        </p:xfrm>
        <a:graphic>
          <a:graphicData uri="http://schemas.openxmlformats.org/drawingml/2006/table">
            <a:tbl>
              <a:tblPr/>
              <a:tblGrid>
                <a:gridCol w="12191999">
                  <a:extLst>
                    <a:ext uri="{9D8B030D-6E8A-4147-A177-3AD203B41FA5}">
                      <a16:colId xmlns:a16="http://schemas.microsoft.com/office/drawing/2014/main" val="381596400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pt-BR" sz="3600" b="1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Play"/>
                        </a:rPr>
                        <a:t>PRÊMIO ESCOLA NOTA 10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922690"/>
                  </a:ext>
                </a:extLst>
              </a:tr>
            </a:tbl>
          </a:graphicData>
        </a:graphic>
      </p:graphicFrame>
      <p:sp>
        <p:nvSpPr>
          <p:cNvPr id="3" name="Retângulo 2"/>
          <p:cNvSpPr/>
          <p:nvPr/>
        </p:nvSpPr>
        <p:spPr>
          <a:xfrm>
            <a:off x="117565" y="4303084"/>
            <a:ext cx="1180882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400" b="1" dirty="0">
                <a:solidFill>
                  <a:srgbClr val="0070C0"/>
                </a:solidFill>
                <a:latin typeface="Play"/>
              </a:rPr>
              <a:t>As </a:t>
            </a:r>
            <a:r>
              <a:rPr lang="pt-BR" sz="2400" b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lay"/>
              </a:rPr>
              <a:t>escolas com menores </a:t>
            </a:r>
            <a:r>
              <a:rPr lang="pt-BR" sz="2400" b="1" u="sng" dirty="0" err="1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lay"/>
              </a:rPr>
              <a:t>IDE-Alfa</a:t>
            </a:r>
            <a:r>
              <a:rPr lang="pt-BR" sz="2400" b="1" u="sng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lay"/>
              </a:rPr>
              <a:t> e IDE 5 receberão  contribuição financeira equivalente à multiplicação do número de alunos do 2º e do 5º anos do ensino fundamental pelo valor per capita de R$1.000,00 (hum mil  reais)</a:t>
            </a:r>
            <a:r>
              <a:rPr lang="pt-BR" sz="2400" b="1" dirty="0">
                <a:solidFill>
                  <a:srgbClr val="0070C0"/>
                </a:solidFill>
                <a:latin typeface="Play"/>
              </a:rPr>
              <a:t>,  para implementação do plano de melhoria dos resultados de alfabetização  e 5º ano para as escolas que obtiveram os menores resultados no </a:t>
            </a:r>
            <a:r>
              <a:rPr lang="pt-BR" sz="2400" b="1" dirty="0" err="1">
                <a:solidFill>
                  <a:srgbClr val="0070C0"/>
                </a:solidFill>
                <a:latin typeface="Play"/>
              </a:rPr>
              <a:t>IDE-Alfa</a:t>
            </a:r>
            <a:r>
              <a:rPr lang="pt-BR" sz="2400" b="1" dirty="0">
                <a:solidFill>
                  <a:srgbClr val="0070C0"/>
                </a:solidFill>
                <a:latin typeface="Play"/>
              </a:rPr>
              <a:t> e IDE 5.</a:t>
            </a:r>
            <a:endParaRPr lang="pt-BR" sz="2400" b="1" i="0" dirty="0">
              <a:solidFill>
                <a:srgbClr val="0070C0"/>
              </a:solidFill>
              <a:effectLst/>
              <a:latin typeface="Play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117564" y="728882"/>
            <a:ext cx="1196658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b="1" dirty="0">
                <a:latin typeface="Play"/>
              </a:rPr>
              <a:t>Em </a:t>
            </a:r>
            <a:r>
              <a:rPr lang="pt-BR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lay"/>
              </a:rPr>
              <a:t>06 de dezembro de 2011 foi  aprovada a Lei Estadual 15.052</a:t>
            </a:r>
            <a:r>
              <a:rPr lang="pt-BR" b="1" dirty="0">
                <a:latin typeface="Play"/>
              </a:rPr>
              <a:t>, que disciplina o Prêmio Escola Nota Dez e revogada a legislação anterior, a nova legislação determina que a cada ano serão premiadas:</a:t>
            </a:r>
          </a:p>
          <a:p>
            <a:pPr marL="514350" indent="-514350" algn="just">
              <a:buAutoNum type="romanUcParenR"/>
            </a:pPr>
            <a:r>
              <a:rPr lang="pt-BR" b="1" dirty="0">
                <a:latin typeface="Play"/>
              </a:rPr>
              <a:t>até 150 escolas públicas do segundo ano;</a:t>
            </a:r>
          </a:p>
          <a:p>
            <a:pPr marL="514350" indent="-514350" algn="just">
              <a:buAutoNum type="romanUcParenR"/>
            </a:pPr>
            <a:r>
              <a:rPr lang="pt-B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lay"/>
              </a:rPr>
              <a:t>até 150 escolas pública do quinto ano</a:t>
            </a:r>
            <a:r>
              <a:rPr lang="pt-BR" b="1" dirty="0">
                <a:latin typeface="Play"/>
              </a:rPr>
              <a:t> do Ensino Fundamental,;</a:t>
            </a:r>
          </a:p>
          <a:p>
            <a:pPr marL="514350" indent="-514350" algn="just">
              <a:buAutoNum type="romanUcParenR"/>
            </a:pPr>
            <a:r>
              <a:rPr lang="pt-BR" b="1" dirty="0">
                <a:latin typeface="Play"/>
              </a:rPr>
              <a:t>também serão beneficiadas as escolas públicas em igual número das premiadas as que obtiveram  menores resultados nas avaliações do SPAECE do segundo e quinto anos.</a:t>
            </a:r>
          </a:p>
        </p:txBody>
      </p:sp>
      <p:sp>
        <p:nvSpPr>
          <p:cNvPr id="7" name="Retângulo 6"/>
          <p:cNvSpPr/>
          <p:nvPr/>
        </p:nvSpPr>
        <p:spPr>
          <a:xfrm>
            <a:off x="117564" y="2598895"/>
            <a:ext cx="1180882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400" b="1" dirty="0">
                <a:solidFill>
                  <a:srgbClr val="FF0000"/>
                </a:solidFill>
                <a:latin typeface="Play"/>
              </a:rPr>
              <a:t>O valor da premiação por escola é calculado considerando a per capita por aluno de </a:t>
            </a:r>
            <a:r>
              <a:rPr lang="pt-BR" sz="2400" b="1" u="sng" dirty="0">
                <a:solidFill>
                  <a:srgbClr val="FF0000"/>
                </a:solidFill>
                <a:latin typeface="Play"/>
              </a:rPr>
              <a:t>R</a:t>
            </a:r>
            <a:r>
              <a:rPr lang="pt-BR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lay"/>
              </a:rPr>
              <a:t>$ 2.000,00,( dois mil reais) correspondente à multiplicação do número de alunos do segundo e do quinto anos do ensino fundamental avaliados pelo SPAECE.</a:t>
            </a:r>
            <a:r>
              <a:rPr lang="pt-B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lay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013329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</p:bld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93</a:t>
            </a:fld>
            <a:endParaRPr lang="pt-BR"/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7636877"/>
              </p:ext>
            </p:extLst>
          </p:nvPr>
        </p:nvGraphicFramePr>
        <p:xfrm>
          <a:off x="0" y="23150"/>
          <a:ext cx="12191999" cy="701040"/>
        </p:xfrm>
        <a:graphic>
          <a:graphicData uri="http://schemas.openxmlformats.org/drawingml/2006/table">
            <a:tbl>
              <a:tblPr/>
              <a:tblGrid>
                <a:gridCol w="12191999">
                  <a:extLst>
                    <a:ext uri="{9D8B030D-6E8A-4147-A177-3AD203B41FA5}">
                      <a16:colId xmlns:a16="http://schemas.microsoft.com/office/drawing/2014/main" val="381596400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pt-BR" sz="4000" b="1" dirty="0">
                          <a:solidFill>
                            <a:schemeClr val="bg1"/>
                          </a:solidFill>
                          <a:effectLst/>
                          <a:latin typeface="Play"/>
                        </a:rPr>
                        <a:t>PRÊMIO ESCOLA NOTA 10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922690"/>
                  </a:ext>
                </a:extLst>
              </a:tr>
            </a:tbl>
          </a:graphicData>
        </a:graphic>
      </p:graphicFrame>
      <p:sp>
        <p:nvSpPr>
          <p:cNvPr id="6" name="Retângulo 5"/>
          <p:cNvSpPr/>
          <p:nvPr/>
        </p:nvSpPr>
        <p:spPr>
          <a:xfrm>
            <a:off x="182880" y="877618"/>
            <a:ext cx="11802794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lay"/>
              </a:rPr>
              <a:t>O prêmio funciona</a:t>
            </a:r>
            <a:r>
              <a:rPr lang="pt-B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lay"/>
              </a:rPr>
              <a:t>:</a:t>
            </a:r>
          </a:p>
          <a:p>
            <a:pPr algn="just"/>
            <a:endParaRPr lang="pt-BR" sz="2800" b="1" dirty="0">
              <a:latin typeface="Play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pt-BR" sz="2800" b="1" dirty="0">
                <a:latin typeface="Play"/>
              </a:rPr>
              <a:t>Como política indutora para as escolas melhorarem seus resultados;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pt-BR" b="1" dirty="0">
              <a:latin typeface="Play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pt-BR" sz="2800" b="1" dirty="0">
                <a:latin typeface="Play"/>
              </a:rPr>
              <a:t>Como política apoiadora às escolas com menores resultados;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pt-BR" sz="1600" b="1" dirty="0">
              <a:latin typeface="Play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pt-BR" sz="2800" b="1" dirty="0">
                <a:latin typeface="Play"/>
              </a:rPr>
              <a:t>Está subsidiado em um modelo a aprendizagem institucional focado na disseminação de boas práticas de gestão e pedagógica;</a:t>
            </a:r>
          </a:p>
          <a:p>
            <a:pPr algn="just">
              <a:buFont typeface="Arial" panose="020B0604020202020204" pitchFamily="34" charset="0"/>
              <a:buChar char="•"/>
            </a:pPr>
            <a:endParaRPr lang="pt-BR" b="1" dirty="0">
              <a:latin typeface="Play"/>
            </a:endParaRPr>
          </a:p>
          <a:p>
            <a:pPr algn="just">
              <a:buFont typeface="Arial" panose="020B0604020202020204" pitchFamily="34" charset="0"/>
              <a:buChar char="•"/>
            </a:pPr>
            <a:r>
              <a:rPr lang="pt-BR" sz="2800" b="1" dirty="0">
                <a:latin typeface="Play"/>
              </a:rPr>
              <a:t>Fortalecer a melhoria da qualidade na aprendizagem dos alunos  do 2º e 5º anos  do ensino fundamental da rede pública.</a:t>
            </a:r>
            <a:endParaRPr lang="pt-BR" sz="2800" b="1" i="0" dirty="0">
              <a:effectLst/>
              <a:latin typeface="Play"/>
            </a:endParaRPr>
          </a:p>
        </p:txBody>
      </p:sp>
    </p:spTree>
    <p:extLst>
      <p:ext uri="{BB962C8B-B14F-4D97-AF65-F5344CB8AC3E}">
        <p14:creationId xmlns:p14="http://schemas.microsoft.com/office/powerpoint/2010/main" val="40069026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94</a:t>
            </a:fld>
            <a:endParaRPr lang="pt-BR"/>
          </a:p>
        </p:txBody>
      </p:sp>
      <p:sp>
        <p:nvSpPr>
          <p:cNvPr id="6" name="Retângulo de cantos arredondados 5"/>
          <p:cNvSpPr/>
          <p:nvPr/>
        </p:nvSpPr>
        <p:spPr>
          <a:xfrm>
            <a:off x="281354" y="375138"/>
            <a:ext cx="11430000" cy="5568462"/>
          </a:xfrm>
          <a:prstGeom prst="roundRect">
            <a:avLst>
              <a:gd name="adj" fmla="val 6763"/>
            </a:avLst>
          </a:prstGeom>
          <a:gradFill>
            <a:gsLst>
              <a:gs pos="100000">
                <a:srgbClr val="0070C0"/>
              </a:gs>
              <a:gs pos="100000">
                <a:schemeClr val="accent2">
                  <a:satMod val="110000"/>
                  <a:lumMod val="100000"/>
                  <a:shade val="100000"/>
                </a:schemeClr>
              </a:gs>
              <a:gs pos="100000">
                <a:schemeClr val="accent2">
                  <a:lumMod val="99000"/>
                  <a:satMod val="120000"/>
                  <a:shade val="78000"/>
                </a:schemeClr>
              </a:gs>
            </a:gsLst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8800" b="1" i="1" dirty="0">
                <a:solidFill>
                  <a:srgbClr val="FFFF00"/>
                </a:solidFill>
              </a:rPr>
              <a:t>QUADRO DOCENTE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6600" b="1" i="1" dirty="0">
                <a:solidFill>
                  <a:srgbClr val="FFFF00"/>
                </a:solidFill>
              </a:rPr>
              <a:t>Formação</a:t>
            </a:r>
          </a:p>
        </p:txBody>
      </p:sp>
    </p:spTree>
    <p:extLst>
      <p:ext uri="{BB962C8B-B14F-4D97-AF65-F5344CB8AC3E}">
        <p14:creationId xmlns:p14="http://schemas.microsoft.com/office/powerpoint/2010/main" val="645021714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95</a:t>
            </a:fld>
            <a:endParaRPr lang="pt-BR"/>
          </a:p>
        </p:txBody>
      </p:sp>
      <p:sp>
        <p:nvSpPr>
          <p:cNvPr id="3" name="CaixaDeTexto 2"/>
          <p:cNvSpPr txBox="1"/>
          <p:nvPr/>
        </p:nvSpPr>
        <p:spPr>
          <a:xfrm>
            <a:off x="168812" y="56268"/>
            <a:ext cx="11774658" cy="52322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QUADRO DOCENTE – 2012 a 2016</a:t>
            </a:r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D012711B-0AF2-4093-82BC-EF1F418FAFE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2387505"/>
              </p:ext>
            </p:extLst>
          </p:nvPr>
        </p:nvGraphicFramePr>
        <p:xfrm>
          <a:off x="168812" y="579488"/>
          <a:ext cx="11774659" cy="1257300"/>
        </p:xfrm>
        <a:graphic>
          <a:graphicData uri="http://schemas.openxmlformats.org/drawingml/2006/table">
            <a:tbl>
              <a:tblPr/>
              <a:tblGrid>
                <a:gridCol w="3671386">
                  <a:extLst>
                    <a:ext uri="{9D8B030D-6E8A-4147-A177-3AD203B41FA5}">
                      <a16:colId xmlns:a16="http://schemas.microsoft.com/office/drawing/2014/main" val="3180665658"/>
                    </a:ext>
                  </a:extLst>
                </a:gridCol>
                <a:gridCol w="1416106">
                  <a:extLst>
                    <a:ext uri="{9D8B030D-6E8A-4147-A177-3AD203B41FA5}">
                      <a16:colId xmlns:a16="http://schemas.microsoft.com/office/drawing/2014/main" val="881139255"/>
                    </a:ext>
                  </a:extLst>
                </a:gridCol>
                <a:gridCol w="1966814">
                  <a:extLst>
                    <a:ext uri="{9D8B030D-6E8A-4147-A177-3AD203B41FA5}">
                      <a16:colId xmlns:a16="http://schemas.microsoft.com/office/drawing/2014/main" val="3528286065"/>
                    </a:ext>
                  </a:extLst>
                </a:gridCol>
                <a:gridCol w="1573451">
                  <a:extLst>
                    <a:ext uri="{9D8B030D-6E8A-4147-A177-3AD203B41FA5}">
                      <a16:colId xmlns:a16="http://schemas.microsoft.com/office/drawing/2014/main" val="3359689809"/>
                    </a:ext>
                  </a:extLst>
                </a:gridCol>
                <a:gridCol w="1573451">
                  <a:extLst>
                    <a:ext uri="{9D8B030D-6E8A-4147-A177-3AD203B41FA5}">
                      <a16:colId xmlns:a16="http://schemas.microsoft.com/office/drawing/2014/main" val="2277119397"/>
                    </a:ext>
                  </a:extLst>
                </a:gridCol>
                <a:gridCol w="1573451">
                  <a:extLst>
                    <a:ext uri="{9D8B030D-6E8A-4147-A177-3AD203B41FA5}">
                      <a16:colId xmlns:a16="http://schemas.microsoft.com/office/drawing/2014/main" val="3761961709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FORMAÇÃO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81685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ENSINO FUNDAMENTAL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7E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3131272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ENSINO MÉDIO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1210624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ENSINO SUPERIOR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6E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51542993"/>
                  </a:ext>
                </a:extLst>
              </a:tr>
            </a:tbl>
          </a:graphicData>
        </a:graphic>
      </p:graphicFrame>
      <p:graphicFrame>
        <p:nvGraphicFramePr>
          <p:cNvPr id="10" name="Gráfico 9">
            <a:extLst>
              <a:ext uri="{FF2B5EF4-FFF2-40B4-BE49-F238E27FC236}">
                <a16:creationId xmlns:a16="http://schemas.microsoft.com/office/drawing/2014/main" id="{DED82A99-2942-45D8-8EAF-48BBDCFC88D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73924450"/>
              </p:ext>
            </p:extLst>
          </p:nvPr>
        </p:nvGraphicFramePr>
        <p:xfrm>
          <a:off x="168811" y="1943686"/>
          <a:ext cx="11774657" cy="43348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30967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Graphic spid="10" grpId="0">
        <p:bldAsOne/>
      </p:bldGraphic>
    </p:bld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96</a:t>
            </a:fld>
            <a:endParaRPr lang="pt-BR"/>
          </a:p>
        </p:txBody>
      </p:sp>
      <p:sp>
        <p:nvSpPr>
          <p:cNvPr id="6" name="Retângulo de cantos arredondados 5"/>
          <p:cNvSpPr/>
          <p:nvPr/>
        </p:nvSpPr>
        <p:spPr>
          <a:xfrm>
            <a:off x="281354" y="375138"/>
            <a:ext cx="11430000" cy="5568462"/>
          </a:xfrm>
          <a:prstGeom prst="roundRect">
            <a:avLst>
              <a:gd name="adj" fmla="val 6763"/>
            </a:avLst>
          </a:prstGeom>
          <a:gradFill>
            <a:gsLst>
              <a:gs pos="100000">
                <a:srgbClr val="0070C0"/>
              </a:gs>
              <a:gs pos="100000">
                <a:schemeClr val="accent2">
                  <a:satMod val="110000"/>
                  <a:lumMod val="100000"/>
                  <a:shade val="100000"/>
                </a:schemeClr>
              </a:gs>
              <a:gs pos="100000">
                <a:schemeClr val="accent2">
                  <a:lumMod val="99000"/>
                  <a:satMod val="120000"/>
                  <a:shade val="78000"/>
                </a:schemeClr>
              </a:gs>
            </a:gsLst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38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FNDE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72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LIBERAÇÃO DE RECURSOS</a:t>
            </a:r>
          </a:p>
        </p:txBody>
      </p:sp>
    </p:spTree>
    <p:extLst>
      <p:ext uri="{BB962C8B-B14F-4D97-AF65-F5344CB8AC3E}">
        <p14:creationId xmlns:p14="http://schemas.microsoft.com/office/powerpoint/2010/main" val="589079928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0" y="62244"/>
            <a:ext cx="12192000" cy="46166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chemeClr val="bg1"/>
                </a:solidFill>
              </a:rPr>
              <a:t>LIBERAÇÃO DE RECURSOS – PROGRAMAS DO FNDE – PERÍODO 2012 a 2017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97</a:t>
            </a:fld>
            <a:endParaRPr lang="pt-BR"/>
          </a:p>
        </p:txBody>
      </p:sp>
      <p:graphicFrame>
        <p:nvGraphicFramePr>
          <p:cNvPr id="8" name="Tabela 7">
            <a:extLst>
              <a:ext uri="{FF2B5EF4-FFF2-40B4-BE49-F238E27FC236}">
                <a16:creationId xmlns:a16="http://schemas.microsoft.com/office/drawing/2014/main" id="{F5E031B4-D8DE-4B63-8B47-408F11E88E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0806670"/>
              </p:ext>
            </p:extLst>
          </p:nvPr>
        </p:nvGraphicFramePr>
        <p:xfrm>
          <a:off x="0" y="523910"/>
          <a:ext cx="12192002" cy="5832443"/>
        </p:xfrm>
        <a:graphic>
          <a:graphicData uri="http://schemas.openxmlformats.org/drawingml/2006/table">
            <a:tbl>
              <a:tblPr/>
              <a:tblGrid>
                <a:gridCol w="2463668">
                  <a:extLst>
                    <a:ext uri="{9D8B030D-6E8A-4147-A177-3AD203B41FA5}">
                      <a16:colId xmlns:a16="http://schemas.microsoft.com/office/drawing/2014/main" val="1246828416"/>
                    </a:ext>
                  </a:extLst>
                </a:gridCol>
                <a:gridCol w="1216042">
                  <a:extLst>
                    <a:ext uri="{9D8B030D-6E8A-4147-A177-3AD203B41FA5}">
                      <a16:colId xmlns:a16="http://schemas.microsoft.com/office/drawing/2014/main" val="781505948"/>
                    </a:ext>
                  </a:extLst>
                </a:gridCol>
                <a:gridCol w="1184456">
                  <a:extLst>
                    <a:ext uri="{9D8B030D-6E8A-4147-A177-3AD203B41FA5}">
                      <a16:colId xmlns:a16="http://schemas.microsoft.com/office/drawing/2014/main" val="1859562047"/>
                    </a:ext>
                  </a:extLst>
                </a:gridCol>
                <a:gridCol w="1184456">
                  <a:extLst>
                    <a:ext uri="{9D8B030D-6E8A-4147-A177-3AD203B41FA5}">
                      <a16:colId xmlns:a16="http://schemas.microsoft.com/office/drawing/2014/main" val="1849019775"/>
                    </a:ext>
                  </a:extLst>
                </a:gridCol>
                <a:gridCol w="1184456">
                  <a:extLst>
                    <a:ext uri="{9D8B030D-6E8A-4147-A177-3AD203B41FA5}">
                      <a16:colId xmlns:a16="http://schemas.microsoft.com/office/drawing/2014/main" val="45769053"/>
                    </a:ext>
                  </a:extLst>
                </a:gridCol>
                <a:gridCol w="1216042">
                  <a:extLst>
                    <a:ext uri="{9D8B030D-6E8A-4147-A177-3AD203B41FA5}">
                      <a16:colId xmlns:a16="http://schemas.microsoft.com/office/drawing/2014/main" val="4152166399"/>
                    </a:ext>
                  </a:extLst>
                </a:gridCol>
                <a:gridCol w="1216042">
                  <a:extLst>
                    <a:ext uri="{9D8B030D-6E8A-4147-A177-3AD203B41FA5}">
                      <a16:colId xmlns:a16="http://schemas.microsoft.com/office/drawing/2014/main" val="2358418934"/>
                    </a:ext>
                  </a:extLst>
                </a:gridCol>
                <a:gridCol w="1216042">
                  <a:extLst>
                    <a:ext uri="{9D8B030D-6E8A-4147-A177-3AD203B41FA5}">
                      <a16:colId xmlns:a16="http://schemas.microsoft.com/office/drawing/2014/main" val="1458234356"/>
                    </a:ext>
                  </a:extLst>
                </a:gridCol>
                <a:gridCol w="1310798">
                  <a:extLst>
                    <a:ext uri="{9D8B030D-6E8A-4147-A177-3AD203B41FA5}">
                      <a16:colId xmlns:a16="http://schemas.microsoft.com/office/drawing/2014/main" val="3010378818"/>
                    </a:ext>
                  </a:extLst>
                </a:gridCol>
              </a:tblGrid>
              <a:tr h="456295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PROGRAMAS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2000122"/>
                  </a:ext>
                </a:extLst>
              </a:tr>
              <a:tr h="474366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PDDE - Prefeitura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918,90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1.560,00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480,00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1.380,00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4.338,90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50244269"/>
                  </a:ext>
                </a:extLst>
              </a:tr>
              <a:tr h="474366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PBA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6.970,80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40.477,38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24.219,55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17.077,96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88.745,69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1436451"/>
                  </a:ext>
                </a:extLst>
              </a:tr>
              <a:tr h="474366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MANUT. ED. INFANTIL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114.008,04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227.625,80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341.633,84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8362105"/>
                  </a:ext>
                </a:extLst>
              </a:tr>
              <a:tr h="474366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CONST. QUADRAS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391.988,80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101.630,83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152.446,23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50.815,41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696.881,27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4573733"/>
                  </a:ext>
                </a:extLst>
              </a:tr>
              <a:tr h="474366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PNATE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324.849,66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312.675,81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314.854,29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295.001,30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299.486,55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280.776,65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45.475,30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1.873.119,56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54126582"/>
                  </a:ext>
                </a:extLst>
              </a:tr>
              <a:tr h="474366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QSE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492.718,53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573.207,25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669.935,11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735.977,76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783.490,01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816.603,85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257.216,85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4.329.149,36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3925667"/>
                  </a:ext>
                </a:extLst>
              </a:tr>
              <a:tr h="474366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PNAE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482.304,00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522.210,00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628.560,00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489.040,00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527.280,00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650.965,60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45.127,80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3.345.487,40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312093"/>
                  </a:ext>
                </a:extLst>
              </a:tr>
              <a:tr h="632488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PEJA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402.564,00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402.564,00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805.128,00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8125823"/>
                  </a:ext>
                </a:extLst>
              </a:tr>
              <a:tr h="474366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132.000,00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968.609,42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98.038,28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1.198.647,70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5172420"/>
                  </a:ext>
                </a:extLst>
              </a:tr>
              <a:tr h="474366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BRASIL CARINHOSO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253.126,86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81.142,12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21.818,71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356.087,69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2832681"/>
                  </a:ext>
                </a:extLst>
              </a:tr>
              <a:tr h="474366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2.216.322,73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2.313.951,07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2.043.622,04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2.557.901,85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1.691.398,68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1.868.203,09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347.819,95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13.039.219,41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99021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4486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98</a:t>
            </a:fld>
            <a:endParaRPr lang="pt-BR"/>
          </a:p>
        </p:txBody>
      </p:sp>
      <p:sp>
        <p:nvSpPr>
          <p:cNvPr id="6" name="Retângulo de cantos arredondados 5"/>
          <p:cNvSpPr/>
          <p:nvPr/>
        </p:nvSpPr>
        <p:spPr>
          <a:xfrm>
            <a:off x="281354" y="375138"/>
            <a:ext cx="11430000" cy="5568462"/>
          </a:xfrm>
          <a:prstGeom prst="roundRect">
            <a:avLst>
              <a:gd name="adj" fmla="val 6763"/>
            </a:avLst>
          </a:prstGeom>
          <a:gradFill>
            <a:gsLst>
              <a:gs pos="100000">
                <a:srgbClr val="0070C0"/>
              </a:gs>
              <a:gs pos="100000">
                <a:schemeClr val="accent2">
                  <a:satMod val="110000"/>
                  <a:lumMod val="100000"/>
                  <a:shade val="100000"/>
                </a:schemeClr>
              </a:gs>
              <a:gs pos="100000">
                <a:schemeClr val="accent2">
                  <a:lumMod val="99000"/>
                  <a:satMod val="120000"/>
                  <a:shade val="78000"/>
                </a:schemeClr>
              </a:gs>
            </a:gsLst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8800" b="1" i="1" dirty="0">
                <a:solidFill>
                  <a:srgbClr val="FFFF00"/>
                </a:solidFill>
              </a:rPr>
              <a:t>TRANSPORTE ESCOLAR</a:t>
            </a:r>
          </a:p>
        </p:txBody>
      </p:sp>
    </p:spTree>
    <p:extLst>
      <p:ext uri="{BB962C8B-B14F-4D97-AF65-F5344CB8AC3E}">
        <p14:creationId xmlns:p14="http://schemas.microsoft.com/office/powerpoint/2010/main" val="3450159187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99</a:t>
            </a:fld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40677" y="23445"/>
            <a:ext cx="11887200" cy="646331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TRANSPORTE ESCOLAR - 2017</a:t>
            </a:r>
          </a:p>
        </p:txBody>
      </p:sp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2BA67EB4-75C7-4924-A7BB-E7207B6254CE}"/>
              </a:ext>
            </a:extLst>
          </p:cNvPr>
          <p:cNvGraphicFramePr>
            <a:graphicFrameLocks noGrp="1"/>
          </p:cNvGraphicFramePr>
          <p:nvPr/>
        </p:nvGraphicFramePr>
        <p:xfrm>
          <a:off x="140677" y="669777"/>
          <a:ext cx="11887200" cy="4734475"/>
        </p:xfrm>
        <a:graphic>
          <a:graphicData uri="http://schemas.openxmlformats.org/drawingml/2006/table">
            <a:tbl>
              <a:tblPr/>
              <a:tblGrid>
                <a:gridCol w="3575825">
                  <a:extLst>
                    <a:ext uri="{9D8B030D-6E8A-4147-A177-3AD203B41FA5}">
                      <a16:colId xmlns:a16="http://schemas.microsoft.com/office/drawing/2014/main" val="3005932783"/>
                    </a:ext>
                  </a:extLst>
                </a:gridCol>
                <a:gridCol w="2770458">
                  <a:extLst>
                    <a:ext uri="{9D8B030D-6E8A-4147-A177-3AD203B41FA5}">
                      <a16:colId xmlns:a16="http://schemas.microsoft.com/office/drawing/2014/main" val="2537712732"/>
                    </a:ext>
                  </a:extLst>
                </a:gridCol>
                <a:gridCol w="3221464">
                  <a:extLst>
                    <a:ext uri="{9D8B030D-6E8A-4147-A177-3AD203B41FA5}">
                      <a16:colId xmlns:a16="http://schemas.microsoft.com/office/drawing/2014/main" val="4263982156"/>
                    </a:ext>
                  </a:extLst>
                </a:gridCol>
                <a:gridCol w="2319453">
                  <a:extLst>
                    <a:ext uri="{9D8B030D-6E8A-4147-A177-3AD203B41FA5}">
                      <a16:colId xmlns:a16="http://schemas.microsoft.com/office/drawing/2014/main" val="4071913125"/>
                    </a:ext>
                  </a:extLst>
                </a:gridCol>
              </a:tblGrid>
              <a:tr h="350539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NÚMERO DE ALUNOS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PERCAPITA ANO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REPASSE ANO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95514445"/>
                  </a:ext>
                </a:extLst>
              </a:tr>
              <a:tr h="63447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2191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128,15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280.776,65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87362877"/>
                  </a:ext>
                </a:extLst>
              </a:tr>
              <a:tr h="350539">
                <a:tc>
                  <a:txBody>
                    <a:bodyPr/>
                    <a:lstStyle/>
                    <a:p>
                      <a:pPr algn="l" fontAlgn="b"/>
                      <a:endParaRPr lang="pt-B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73040235"/>
                  </a:ext>
                </a:extLst>
              </a:tr>
              <a:tr h="63447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DIAS LETIVOS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VALOR DIA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NÚMERO DE ALUNOS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TOTAL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507718"/>
                  </a:ext>
                </a:extLst>
              </a:tr>
              <a:tr h="350539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0,64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2191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280.776,65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3608735"/>
                  </a:ext>
                </a:extLst>
              </a:tr>
              <a:tr h="350539">
                <a:tc>
                  <a:txBody>
                    <a:bodyPr/>
                    <a:lstStyle/>
                    <a:p>
                      <a:pPr algn="l" fontAlgn="b"/>
                      <a:endParaRPr lang="pt-B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9440343"/>
                  </a:ext>
                </a:extLst>
              </a:tr>
              <a:tr h="634475"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ALUNOS PREF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128,15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      1.435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183.895,25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04710"/>
                  </a:ext>
                </a:extLst>
              </a:tr>
              <a:tr h="634475"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ALUNOS SEDUC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128,15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         756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96.881,40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24957423"/>
                  </a:ext>
                </a:extLst>
              </a:tr>
              <a:tr h="634475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      2.191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280.776,65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098348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1052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100</a:t>
            </a:fld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40677" y="23445"/>
            <a:ext cx="11887200" cy="646331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TRANSPORTE ESCOLAR - 2018</a:t>
            </a:r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56294B13-A4C5-45B8-AB54-D1047840E2F8}"/>
              </a:ext>
            </a:extLst>
          </p:cNvPr>
          <p:cNvGraphicFramePr>
            <a:graphicFrameLocks noGrp="1"/>
          </p:cNvGraphicFramePr>
          <p:nvPr/>
        </p:nvGraphicFramePr>
        <p:xfrm>
          <a:off x="140677" y="764733"/>
          <a:ext cx="11887200" cy="2373630"/>
        </p:xfrm>
        <a:graphic>
          <a:graphicData uri="http://schemas.openxmlformats.org/drawingml/2006/table">
            <a:tbl>
              <a:tblPr/>
              <a:tblGrid>
                <a:gridCol w="3583107">
                  <a:extLst>
                    <a:ext uri="{9D8B030D-6E8A-4147-A177-3AD203B41FA5}">
                      <a16:colId xmlns:a16="http://schemas.microsoft.com/office/drawing/2014/main" val="849481899"/>
                    </a:ext>
                  </a:extLst>
                </a:gridCol>
                <a:gridCol w="2759962">
                  <a:extLst>
                    <a:ext uri="{9D8B030D-6E8A-4147-A177-3AD203B41FA5}">
                      <a16:colId xmlns:a16="http://schemas.microsoft.com/office/drawing/2014/main" val="1619377475"/>
                    </a:ext>
                  </a:extLst>
                </a:gridCol>
                <a:gridCol w="3219955">
                  <a:extLst>
                    <a:ext uri="{9D8B030D-6E8A-4147-A177-3AD203B41FA5}">
                      <a16:colId xmlns:a16="http://schemas.microsoft.com/office/drawing/2014/main" val="3668871868"/>
                    </a:ext>
                  </a:extLst>
                </a:gridCol>
                <a:gridCol w="2324176">
                  <a:extLst>
                    <a:ext uri="{9D8B030D-6E8A-4147-A177-3AD203B41FA5}">
                      <a16:colId xmlns:a16="http://schemas.microsoft.com/office/drawing/2014/main" val="3911108803"/>
                    </a:ext>
                  </a:extLst>
                </a:gridCol>
              </a:tblGrid>
              <a:tr h="190500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2018 - SEM REAJUSTE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pt-B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602716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NÚMERO DE ALUNOS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PERCAPITA ANO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REPASSE ANO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215444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           1.452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128,15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186.035,31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8724400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5258317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DIAS LETIVOS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VALOR DIA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NÚMERO DE ALUNOS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TOTAL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9432121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2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0,64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1452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186.073,80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53454391"/>
                  </a:ext>
                </a:extLst>
              </a:tr>
            </a:tbl>
          </a:graphicData>
        </a:graphic>
      </p:graphicFrame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FCAC3CFD-330B-4A0D-A7F2-A2B5C37B6C61}"/>
              </a:ext>
            </a:extLst>
          </p:cNvPr>
          <p:cNvGraphicFramePr>
            <a:graphicFrameLocks noGrp="1"/>
          </p:cNvGraphicFramePr>
          <p:nvPr/>
        </p:nvGraphicFramePr>
        <p:xfrm>
          <a:off x="140677" y="3486509"/>
          <a:ext cx="11887200" cy="2373630"/>
        </p:xfrm>
        <a:graphic>
          <a:graphicData uri="http://schemas.openxmlformats.org/drawingml/2006/table">
            <a:tbl>
              <a:tblPr/>
              <a:tblGrid>
                <a:gridCol w="3583108">
                  <a:extLst>
                    <a:ext uri="{9D8B030D-6E8A-4147-A177-3AD203B41FA5}">
                      <a16:colId xmlns:a16="http://schemas.microsoft.com/office/drawing/2014/main" val="2009410829"/>
                    </a:ext>
                  </a:extLst>
                </a:gridCol>
                <a:gridCol w="2759962">
                  <a:extLst>
                    <a:ext uri="{9D8B030D-6E8A-4147-A177-3AD203B41FA5}">
                      <a16:colId xmlns:a16="http://schemas.microsoft.com/office/drawing/2014/main" val="1651355683"/>
                    </a:ext>
                  </a:extLst>
                </a:gridCol>
                <a:gridCol w="3219954">
                  <a:extLst>
                    <a:ext uri="{9D8B030D-6E8A-4147-A177-3AD203B41FA5}">
                      <a16:colId xmlns:a16="http://schemas.microsoft.com/office/drawing/2014/main" val="1567129523"/>
                    </a:ext>
                  </a:extLst>
                </a:gridCol>
                <a:gridCol w="2324176">
                  <a:extLst>
                    <a:ext uri="{9D8B030D-6E8A-4147-A177-3AD203B41FA5}">
                      <a16:colId xmlns:a16="http://schemas.microsoft.com/office/drawing/2014/main" val="3153276650"/>
                    </a:ext>
                  </a:extLst>
                </a:gridCol>
              </a:tblGrid>
              <a:tr h="190500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2018 - COM REAJUSTE DE 20%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pt-B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158299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NÚMERO DE ALUNOS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PERCAPITA ANO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REPASSE ANO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006092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           1.452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153,78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223.242,39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850671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endParaRPr lang="pt-B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2473267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DIAS LETIVOS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VALOR DIA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NÚMERO DE ALUNOS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TOTAL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898521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2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0,77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1452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223.288,56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704368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0118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101</a:t>
            </a:fld>
            <a:endParaRPr lang="pt-BR"/>
          </a:p>
        </p:txBody>
      </p:sp>
      <p:sp>
        <p:nvSpPr>
          <p:cNvPr id="6" name="Retângulo de cantos arredondados 5"/>
          <p:cNvSpPr/>
          <p:nvPr/>
        </p:nvSpPr>
        <p:spPr>
          <a:xfrm>
            <a:off x="281354" y="375138"/>
            <a:ext cx="11430000" cy="5568462"/>
          </a:xfrm>
          <a:prstGeom prst="roundRect">
            <a:avLst>
              <a:gd name="adj" fmla="val 6763"/>
            </a:avLst>
          </a:prstGeom>
          <a:gradFill>
            <a:gsLst>
              <a:gs pos="100000">
                <a:srgbClr val="0070C0"/>
              </a:gs>
              <a:gs pos="100000">
                <a:schemeClr val="accent2">
                  <a:satMod val="110000"/>
                  <a:lumMod val="100000"/>
                  <a:shade val="100000"/>
                </a:schemeClr>
              </a:gs>
              <a:gs pos="100000">
                <a:schemeClr val="accent2">
                  <a:lumMod val="99000"/>
                  <a:satMod val="120000"/>
                  <a:shade val="78000"/>
                </a:schemeClr>
              </a:gs>
            </a:gsLst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80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INFRAESTRUTURA DAS ESCOLAS</a:t>
            </a:r>
          </a:p>
        </p:txBody>
      </p:sp>
    </p:spTree>
    <p:extLst>
      <p:ext uri="{BB962C8B-B14F-4D97-AF65-F5344CB8AC3E}">
        <p14:creationId xmlns:p14="http://schemas.microsoft.com/office/powerpoint/2010/main" val="1798373990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102</a:t>
            </a:fld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0" y="23447"/>
            <a:ext cx="12192000" cy="646331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INFRAESTRUTURA DAS ESCOLAS – 2016 - RESUMO</a:t>
            </a:r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BAA07DED-CA6B-4625-AF04-F4085B78015A}"/>
              </a:ext>
            </a:extLst>
          </p:cNvPr>
          <p:cNvGraphicFramePr>
            <a:graphicFrameLocks noGrp="1"/>
          </p:cNvGraphicFramePr>
          <p:nvPr/>
        </p:nvGraphicFramePr>
        <p:xfrm>
          <a:off x="0" y="669778"/>
          <a:ext cx="12192000" cy="5576272"/>
        </p:xfrm>
        <a:graphic>
          <a:graphicData uri="http://schemas.openxmlformats.org/drawingml/2006/table">
            <a:tbl>
              <a:tblPr/>
              <a:tblGrid>
                <a:gridCol w="7174523">
                  <a:extLst>
                    <a:ext uri="{9D8B030D-6E8A-4147-A177-3AD203B41FA5}">
                      <a16:colId xmlns:a16="http://schemas.microsoft.com/office/drawing/2014/main" val="2835839866"/>
                    </a:ext>
                  </a:extLst>
                </a:gridCol>
                <a:gridCol w="5017477">
                  <a:extLst>
                    <a:ext uri="{9D8B030D-6E8A-4147-A177-3AD203B41FA5}">
                      <a16:colId xmlns:a16="http://schemas.microsoft.com/office/drawing/2014/main" val="3302868052"/>
                    </a:ext>
                  </a:extLst>
                </a:gridCol>
              </a:tblGrid>
              <a:tr h="328016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DESCRIÇÃO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Nº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D5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1149781"/>
                  </a:ext>
                </a:extLst>
              </a:tr>
              <a:tr h="328016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DE ESCOLAS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786794"/>
                  </a:ext>
                </a:extLst>
              </a:tr>
              <a:tr h="328016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LABORATÓRIO DE INFORMÁTICA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44301875"/>
                  </a:ext>
                </a:extLst>
              </a:tr>
              <a:tr h="328016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LABORATÓRIO DE CIÊNCIAS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2042121"/>
                  </a:ext>
                </a:extLst>
              </a:tr>
              <a:tr h="328016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SALA DE ATENDIMENTO ED. ESPECIALIZADO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91370358"/>
                  </a:ext>
                </a:extLst>
              </a:tr>
              <a:tr h="328016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QUADRA COBERTA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8703036"/>
                  </a:ext>
                </a:extLst>
              </a:tr>
              <a:tr h="328016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QUADRA DESCOBERTA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3807434"/>
                  </a:ext>
                </a:extLst>
              </a:tr>
              <a:tr h="328016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COZINHA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6441475"/>
                  </a:ext>
                </a:extLst>
              </a:tr>
              <a:tr h="328016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BIBLIOTECA/SALA DE LEITURA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88881826"/>
                  </a:ext>
                </a:extLst>
              </a:tr>
              <a:tr h="328016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PARQUE INFANTIL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9103609"/>
                  </a:ext>
                </a:extLst>
              </a:tr>
              <a:tr h="328016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BERCÁRIO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46761941"/>
                  </a:ext>
                </a:extLst>
              </a:tr>
              <a:tr h="328016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SANITÁRIO INFANTIL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8664364"/>
                  </a:ext>
                </a:extLst>
              </a:tr>
              <a:tr h="328016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SANITÁRIO DENTRO DO PRÉDIO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79451940"/>
                  </a:ext>
                </a:extLst>
              </a:tr>
              <a:tr h="328016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VIAS ADEQUADAS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23923243"/>
                  </a:ext>
                </a:extLst>
              </a:tr>
              <a:tr h="328016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REFEITÓRIO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8068956"/>
                  </a:ext>
                </a:extLst>
              </a:tr>
              <a:tr h="328016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Nº DE SALAS DE AULAS EXISTENTES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81013220"/>
                  </a:ext>
                </a:extLst>
              </a:tr>
              <a:tr h="328016"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Nº DE SALAS DE AULAS UTILIZADAS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176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62228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32582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103</a:t>
            </a:fld>
            <a:endParaRPr lang="pt-BR"/>
          </a:p>
        </p:txBody>
      </p:sp>
      <p:sp>
        <p:nvSpPr>
          <p:cNvPr id="6" name="Retângulo de cantos arredondados 5"/>
          <p:cNvSpPr/>
          <p:nvPr/>
        </p:nvSpPr>
        <p:spPr>
          <a:xfrm>
            <a:off x="281354" y="375138"/>
            <a:ext cx="11430000" cy="5568462"/>
          </a:xfrm>
          <a:prstGeom prst="roundRect">
            <a:avLst>
              <a:gd name="adj" fmla="val 6763"/>
            </a:avLst>
          </a:prstGeom>
          <a:gradFill>
            <a:gsLst>
              <a:gs pos="100000">
                <a:srgbClr val="0070C0"/>
              </a:gs>
              <a:gs pos="100000">
                <a:schemeClr val="accent2">
                  <a:satMod val="110000"/>
                  <a:lumMod val="100000"/>
                  <a:shade val="100000"/>
                </a:schemeClr>
              </a:gs>
              <a:gs pos="100000">
                <a:schemeClr val="accent2">
                  <a:lumMod val="99000"/>
                  <a:satMod val="120000"/>
                  <a:shade val="78000"/>
                </a:schemeClr>
              </a:gs>
            </a:gsLst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38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FNDE 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72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PNAE</a:t>
            </a:r>
          </a:p>
        </p:txBody>
      </p:sp>
    </p:spTree>
    <p:extLst>
      <p:ext uri="{BB962C8B-B14F-4D97-AF65-F5344CB8AC3E}">
        <p14:creationId xmlns:p14="http://schemas.microsoft.com/office/powerpoint/2010/main" val="3884345364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0" y="62244"/>
            <a:ext cx="12192000" cy="523220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solidFill>
                  <a:schemeClr val="bg1"/>
                </a:solidFill>
              </a:rPr>
              <a:t>PNAE –  2018</a:t>
            </a: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104</a:t>
            </a:fld>
            <a:endParaRPr lang="pt-BR"/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0946BDFB-9E4E-40EF-91B6-F1AED745F2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2878648"/>
              </p:ext>
            </p:extLst>
          </p:nvPr>
        </p:nvGraphicFramePr>
        <p:xfrm>
          <a:off x="0" y="585464"/>
          <a:ext cx="12192000" cy="5748568"/>
        </p:xfrm>
        <a:graphic>
          <a:graphicData uri="http://schemas.openxmlformats.org/drawingml/2006/table">
            <a:tbl>
              <a:tblPr/>
              <a:tblGrid>
                <a:gridCol w="3331180">
                  <a:extLst>
                    <a:ext uri="{9D8B030D-6E8A-4147-A177-3AD203B41FA5}">
                      <a16:colId xmlns:a16="http://schemas.microsoft.com/office/drawing/2014/main" val="3917245634"/>
                    </a:ext>
                  </a:extLst>
                </a:gridCol>
                <a:gridCol w="1004375">
                  <a:extLst>
                    <a:ext uri="{9D8B030D-6E8A-4147-A177-3AD203B41FA5}">
                      <a16:colId xmlns:a16="http://schemas.microsoft.com/office/drawing/2014/main" val="809557934"/>
                    </a:ext>
                  </a:extLst>
                </a:gridCol>
                <a:gridCol w="1361486">
                  <a:extLst>
                    <a:ext uri="{9D8B030D-6E8A-4147-A177-3AD203B41FA5}">
                      <a16:colId xmlns:a16="http://schemas.microsoft.com/office/drawing/2014/main" val="1748072198"/>
                    </a:ext>
                  </a:extLst>
                </a:gridCol>
                <a:gridCol w="1562361">
                  <a:extLst>
                    <a:ext uri="{9D8B030D-6E8A-4147-A177-3AD203B41FA5}">
                      <a16:colId xmlns:a16="http://schemas.microsoft.com/office/drawing/2014/main" val="1912863646"/>
                    </a:ext>
                  </a:extLst>
                </a:gridCol>
                <a:gridCol w="1718597">
                  <a:extLst>
                    <a:ext uri="{9D8B030D-6E8A-4147-A177-3AD203B41FA5}">
                      <a16:colId xmlns:a16="http://schemas.microsoft.com/office/drawing/2014/main" val="2955601531"/>
                    </a:ext>
                  </a:extLst>
                </a:gridCol>
                <a:gridCol w="1718597">
                  <a:extLst>
                    <a:ext uri="{9D8B030D-6E8A-4147-A177-3AD203B41FA5}">
                      <a16:colId xmlns:a16="http://schemas.microsoft.com/office/drawing/2014/main" val="398151501"/>
                    </a:ext>
                  </a:extLst>
                </a:gridCol>
                <a:gridCol w="1495404">
                  <a:extLst>
                    <a:ext uri="{9D8B030D-6E8A-4147-A177-3AD203B41FA5}">
                      <a16:colId xmlns:a16="http://schemas.microsoft.com/office/drawing/2014/main" val="36370293"/>
                    </a:ext>
                  </a:extLst>
                </a:gridCol>
              </a:tblGrid>
              <a:tr h="216464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ETAPA</a:t>
                      </a:r>
                    </a:p>
                  </a:txBody>
                  <a:tcPr marL="8505" marR="8505" marT="8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ALUNOS</a:t>
                      </a:r>
                    </a:p>
                  </a:txBody>
                  <a:tcPr marL="8505" marR="8505" marT="8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PERCAPITA</a:t>
                      </a:r>
                    </a:p>
                  </a:txBody>
                  <a:tcPr marL="8505" marR="8505" marT="8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DIAS LETIVOS</a:t>
                      </a:r>
                    </a:p>
                  </a:txBody>
                  <a:tcPr marL="8505" marR="8505" marT="8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8505" marR="8505" marT="8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8505" marR="8505" marT="8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VALOR MÊS</a:t>
                      </a:r>
                    </a:p>
                  </a:txBody>
                  <a:tcPr marL="8505" marR="8505" marT="8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71843551"/>
                  </a:ext>
                </a:extLst>
              </a:tr>
              <a:tr h="39868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Creche Parcial</a:t>
                      </a:r>
                    </a:p>
                  </a:txBody>
                  <a:tcPr marL="8505" marR="8505" marT="8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359</a:t>
                      </a:r>
                    </a:p>
                  </a:txBody>
                  <a:tcPr marL="8505" marR="8505" marT="8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1,07 </a:t>
                      </a:r>
                    </a:p>
                  </a:txBody>
                  <a:tcPr marL="8505" marR="8505" marT="8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</a:t>
                      </a:r>
                    </a:p>
                  </a:txBody>
                  <a:tcPr marL="8505" marR="8505" marT="8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76.826,00 </a:t>
                      </a:r>
                    </a:p>
                  </a:txBody>
                  <a:tcPr marL="8505" marR="8505" marT="8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505" marR="8505" marT="8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505" marR="8505" marT="8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01348161"/>
                  </a:ext>
                </a:extLst>
              </a:tr>
              <a:tr h="39868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Creche Integral</a:t>
                      </a:r>
                    </a:p>
                  </a:txBody>
                  <a:tcPr marL="8505" marR="8505" marT="8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505" marR="8505" marT="8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1,07 </a:t>
                      </a:r>
                    </a:p>
                  </a:txBody>
                  <a:tcPr marL="8505" marR="8505" marT="8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</a:t>
                      </a:r>
                    </a:p>
                  </a:txBody>
                  <a:tcPr marL="8505" marR="8505" marT="8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  -   </a:t>
                      </a:r>
                    </a:p>
                  </a:txBody>
                  <a:tcPr marL="8505" marR="8505" marT="8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76.826,00 </a:t>
                      </a:r>
                    </a:p>
                  </a:txBody>
                  <a:tcPr marL="8505" marR="8505" marT="8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7.682,60 </a:t>
                      </a:r>
                    </a:p>
                  </a:txBody>
                  <a:tcPr marL="8505" marR="8505" marT="8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9821869"/>
                  </a:ext>
                </a:extLst>
              </a:tr>
              <a:tr h="39868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Pré-Escola Parcial</a:t>
                      </a:r>
                    </a:p>
                  </a:txBody>
                  <a:tcPr marL="8505" marR="8505" marT="8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709</a:t>
                      </a:r>
                    </a:p>
                  </a:txBody>
                  <a:tcPr marL="8505" marR="8505" marT="8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0,53 </a:t>
                      </a:r>
                    </a:p>
                  </a:txBody>
                  <a:tcPr marL="8505" marR="8505" marT="8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</a:t>
                      </a:r>
                    </a:p>
                  </a:txBody>
                  <a:tcPr marL="8505" marR="8505" marT="8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75.154,00 </a:t>
                      </a:r>
                    </a:p>
                  </a:txBody>
                  <a:tcPr marL="8505" marR="8505" marT="8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505" marR="8505" marT="8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505" marR="8505" marT="8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9903507"/>
                  </a:ext>
                </a:extLst>
              </a:tr>
              <a:tr h="39868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Pré-Escola Integral</a:t>
                      </a:r>
                    </a:p>
                  </a:txBody>
                  <a:tcPr marL="8505" marR="8505" marT="8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505" marR="8505" marT="8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1,07 </a:t>
                      </a:r>
                    </a:p>
                  </a:txBody>
                  <a:tcPr marL="8505" marR="8505" marT="8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</a:t>
                      </a:r>
                    </a:p>
                  </a:txBody>
                  <a:tcPr marL="8505" marR="8505" marT="8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  -   </a:t>
                      </a:r>
                    </a:p>
                  </a:txBody>
                  <a:tcPr marL="8505" marR="8505" marT="8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75.154,00 </a:t>
                      </a:r>
                    </a:p>
                  </a:txBody>
                  <a:tcPr marL="8505" marR="8505" marT="8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7.515,40 </a:t>
                      </a:r>
                    </a:p>
                  </a:txBody>
                  <a:tcPr marL="8505" marR="8505" marT="8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01620891"/>
                  </a:ext>
                </a:extLst>
              </a:tr>
              <a:tr h="39868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Ensino Fundamental Parcial</a:t>
                      </a:r>
                    </a:p>
                  </a:txBody>
                  <a:tcPr marL="8505" marR="8505" marT="8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4024</a:t>
                      </a:r>
                    </a:p>
                  </a:txBody>
                  <a:tcPr marL="8505" marR="8505" marT="8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                0,36 </a:t>
                      </a:r>
                    </a:p>
                  </a:txBody>
                  <a:tcPr marL="8505" marR="8505" marT="8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200</a:t>
                      </a:r>
                    </a:p>
                  </a:txBody>
                  <a:tcPr marL="8505" marR="8505" marT="8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          289.728,00 </a:t>
                      </a:r>
                    </a:p>
                  </a:txBody>
                  <a:tcPr marL="8505" marR="8505" marT="8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505" marR="8505" marT="8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505" marR="8505" marT="8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9235425"/>
                  </a:ext>
                </a:extLst>
              </a:tr>
              <a:tr h="39868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Ensino Fundamental TI</a:t>
                      </a:r>
                    </a:p>
                  </a:txBody>
                  <a:tcPr marL="8505" marR="8505" marT="8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505" marR="8505" marT="8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1,07 </a:t>
                      </a:r>
                    </a:p>
                  </a:txBody>
                  <a:tcPr marL="8505" marR="8505" marT="8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</a:t>
                      </a:r>
                    </a:p>
                  </a:txBody>
                  <a:tcPr marL="8505" marR="8505" marT="8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  -   </a:t>
                      </a:r>
                    </a:p>
                  </a:txBody>
                  <a:tcPr marL="8505" marR="8505" marT="8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289.728,00 </a:t>
                      </a:r>
                    </a:p>
                  </a:txBody>
                  <a:tcPr marL="8505" marR="8505" marT="8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28.972,80 </a:t>
                      </a:r>
                    </a:p>
                  </a:txBody>
                  <a:tcPr marL="8505" marR="8505" marT="8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2084622"/>
                  </a:ext>
                </a:extLst>
              </a:tr>
              <a:tr h="39868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Médio</a:t>
                      </a:r>
                    </a:p>
                  </a:txBody>
                  <a:tcPr marL="8505" marR="8505" marT="8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8505" marR="8505" marT="8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0,36 </a:t>
                      </a:r>
                    </a:p>
                  </a:txBody>
                  <a:tcPr marL="8505" marR="8505" marT="8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</a:t>
                      </a:r>
                    </a:p>
                  </a:txBody>
                  <a:tcPr marL="8505" marR="8505" marT="8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2.520,00 </a:t>
                      </a:r>
                    </a:p>
                  </a:txBody>
                  <a:tcPr marL="8505" marR="8505" marT="8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2.520,00 </a:t>
                      </a:r>
                    </a:p>
                  </a:txBody>
                  <a:tcPr marL="8505" marR="8505" marT="8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252,00 </a:t>
                      </a:r>
                    </a:p>
                  </a:txBody>
                  <a:tcPr marL="8505" marR="8505" marT="8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59556018"/>
                  </a:ext>
                </a:extLst>
              </a:tr>
              <a:tr h="39868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EJA</a:t>
                      </a:r>
                    </a:p>
                  </a:txBody>
                  <a:tcPr marL="8505" marR="8505" marT="8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8505" marR="8505" marT="8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0,32 </a:t>
                      </a:r>
                    </a:p>
                  </a:txBody>
                  <a:tcPr marL="8505" marR="8505" marT="8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</a:t>
                      </a:r>
                    </a:p>
                  </a:txBody>
                  <a:tcPr marL="8505" marR="8505" marT="8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1.856,00 </a:t>
                      </a:r>
                    </a:p>
                  </a:txBody>
                  <a:tcPr marL="8505" marR="8505" marT="8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1.856,00 </a:t>
                      </a:r>
                    </a:p>
                  </a:txBody>
                  <a:tcPr marL="8505" marR="8505" marT="8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185,60 </a:t>
                      </a:r>
                    </a:p>
                  </a:txBody>
                  <a:tcPr marL="8505" marR="8505" marT="8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9220352"/>
                  </a:ext>
                </a:extLst>
              </a:tr>
              <a:tr h="39868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AEE</a:t>
                      </a:r>
                    </a:p>
                  </a:txBody>
                  <a:tcPr marL="8505" marR="8505" marT="8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</a:t>
                      </a:r>
                    </a:p>
                  </a:txBody>
                  <a:tcPr marL="8505" marR="8505" marT="8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0,53 </a:t>
                      </a:r>
                    </a:p>
                  </a:txBody>
                  <a:tcPr marL="8505" marR="8505" marT="8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</a:t>
                      </a:r>
                    </a:p>
                  </a:txBody>
                  <a:tcPr marL="8505" marR="8505" marT="8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5.194,00 </a:t>
                      </a:r>
                    </a:p>
                  </a:txBody>
                  <a:tcPr marL="8505" marR="8505" marT="8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5.194,00 </a:t>
                      </a:r>
                    </a:p>
                  </a:txBody>
                  <a:tcPr marL="8505" marR="8505" marT="8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519,40 </a:t>
                      </a:r>
                    </a:p>
                  </a:txBody>
                  <a:tcPr marL="8505" marR="8505" marT="8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3536852"/>
                  </a:ext>
                </a:extLst>
              </a:tr>
              <a:tr h="227287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SUB TOTAL</a:t>
                      </a:r>
                    </a:p>
                  </a:txBody>
                  <a:tcPr marL="8505" marR="8505" marT="8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505" marR="8505" marT="8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505" marR="8505" marT="8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505" marR="8505" marT="8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    451.278,00 </a:t>
                      </a:r>
                    </a:p>
                  </a:txBody>
                  <a:tcPr marL="8505" marR="8505" marT="8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    451.278,00 </a:t>
                      </a:r>
                    </a:p>
                  </a:txBody>
                  <a:tcPr marL="8505" marR="8505" marT="8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   45.127,80 </a:t>
                      </a:r>
                    </a:p>
                  </a:txBody>
                  <a:tcPr marL="8505" marR="8505" marT="8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1955778"/>
                  </a:ext>
                </a:extLst>
              </a:tr>
              <a:tr h="39868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MAIS EDUCAÇÃO</a:t>
                      </a:r>
                    </a:p>
                  </a:txBody>
                  <a:tcPr marL="8505" marR="8505" marT="8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505" marR="8505" marT="8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0,71 </a:t>
                      </a:r>
                    </a:p>
                  </a:txBody>
                  <a:tcPr marL="8505" marR="8505" marT="8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200</a:t>
                      </a:r>
                    </a:p>
                  </a:txBody>
                  <a:tcPr marL="8505" marR="8505" marT="8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  -   </a:t>
                      </a:r>
                    </a:p>
                  </a:txBody>
                  <a:tcPr marL="8505" marR="8505" marT="8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  -   </a:t>
                      </a:r>
                    </a:p>
                  </a:txBody>
                  <a:tcPr marL="8505" marR="8505" marT="8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-   </a:t>
                      </a:r>
                    </a:p>
                  </a:txBody>
                  <a:tcPr marL="8505" marR="8505" marT="8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0613223"/>
                  </a:ext>
                </a:extLst>
              </a:tr>
              <a:tr h="398686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8505" marR="8505" marT="8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451.278,00 </a:t>
                      </a:r>
                    </a:p>
                  </a:txBody>
                  <a:tcPr marL="8505" marR="8505" marT="8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505" marR="8505" marT="8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45.127,80 </a:t>
                      </a:r>
                    </a:p>
                  </a:txBody>
                  <a:tcPr marL="8505" marR="8505" marT="8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6749512"/>
                  </a:ext>
                </a:extLst>
              </a:tr>
              <a:tr h="398686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PROGRAMA DE AGRICULTA FAMILIAR - 30%</a:t>
                      </a:r>
                    </a:p>
                  </a:txBody>
                  <a:tcPr marL="8505" marR="8505" marT="8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135.383,40 </a:t>
                      </a:r>
                    </a:p>
                  </a:txBody>
                  <a:tcPr marL="8505" marR="8505" marT="8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505" marR="8505" marT="8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13.538,34 </a:t>
                      </a:r>
                    </a:p>
                  </a:txBody>
                  <a:tcPr marL="8505" marR="8505" marT="8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4366425"/>
                  </a:ext>
                </a:extLst>
              </a:tr>
              <a:tr h="398686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AQUISIÇÃO PELA PREFEITURA</a:t>
                      </a:r>
                    </a:p>
                  </a:txBody>
                  <a:tcPr marL="8505" marR="8505" marT="8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315.894,60 </a:t>
                      </a:r>
                    </a:p>
                  </a:txBody>
                  <a:tcPr marL="8505" marR="8505" marT="8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505" marR="8505" marT="8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31.589,46 </a:t>
                      </a:r>
                    </a:p>
                  </a:txBody>
                  <a:tcPr marL="8505" marR="8505" marT="850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41049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37576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105</a:t>
            </a:fld>
            <a:endParaRPr lang="pt-BR"/>
          </a:p>
        </p:txBody>
      </p:sp>
      <p:sp>
        <p:nvSpPr>
          <p:cNvPr id="6" name="Retângulo de cantos arredondados 5"/>
          <p:cNvSpPr/>
          <p:nvPr/>
        </p:nvSpPr>
        <p:spPr>
          <a:xfrm>
            <a:off x="281354" y="375138"/>
            <a:ext cx="11430000" cy="5568462"/>
          </a:xfrm>
          <a:prstGeom prst="roundRect">
            <a:avLst>
              <a:gd name="adj" fmla="val 6763"/>
            </a:avLst>
          </a:prstGeom>
          <a:gradFill>
            <a:gsLst>
              <a:gs pos="100000">
                <a:srgbClr val="0070C0"/>
              </a:gs>
              <a:gs pos="100000">
                <a:schemeClr val="accent2">
                  <a:satMod val="110000"/>
                  <a:lumMod val="100000"/>
                  <a:shade val="100000"/>
                </a:schemeClr>
              </a:gs>
              <a:gs pos="100000">
                <a:schemeClr val="accent2">
                  <a:lumMod val="99000"/>
                  <a:satMod val="120000"/>
                  <a:shade val="78000"/>
                </a:schemeClr>
              </a:gs>
            </a:gsLst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13800" b="1" i="1" dirty="0">
                <a:solidFill>
                  <a:srgbClr val="FFFF00"/>
                </a:solidFill>
              </a:rPr>
              <a:t>FUNDEB</a:t>
            </a:r>
          </a:p>
        </p:txBody>
      </p:sp>
    </p:spTree>
    <p:extLst>
      <p:ext uri="{BB962C8B-B14F-4D97-AF65-F5344CB8AC3E}">
        <p14:creationId xmlns:p14="http://schemas.microsoft.com/office/powerpoint/2010/main" val="972659149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106</a:t>
            </a:fld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" y="26349"/>
            <a:ext cx="12192000" cy="58477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RECEITAS DO FUNDEB – PERÍODO 2008 a 2017 (BB/STN)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4047AC5-31DF-4567-878D-2992AAA47F2C}"/>
              </a:ext>
            </a:extLst>
          </p:cNvPr>
          <p:cNvSpPr txBox="1"/>
          <p:nvPr/>
        </p:nvSpPr>
        <p:spPr>
          <a:xfrm>
            <a:off x="0" y="6356350"/>
            <a:ext cx="4038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(*)REPATRIAÇÃO/ITCMD (M.DIAS)</a:t>
            </a:r>
          </a:p>
        </p:txBody>
      </p:sp>
      <p:graphicFrame>
        <p:nvGraphicFramePr>
          <p:cNvPr id="6" name="Tabela 5">
            <a:extLst>
              <a:ext uri="{FF2B5EF4-FFF2-40B4-BE49-F238E27FC236}">
                <a16:creationId xmlns:a16="http://schemas.microsoft.com/office/drawing/2014/main" id="{4796B912-9149-406C-BE3C-BEBAF597BE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9139875"/>
              </p:ext>
            </p:extLst>
          </p:nvPr>
        </p:nvGraphicFramePr>
        <p:xfrm>
          <a:off x="0" y="611124"/>
          <a:ext cx="12191998" cy="5820811"/>
        </p:xfrm>
        <a:graphic>
          <a:graphicData uri="http://schemas.openxmlformats.org/drawingml/2006/table">
            <a:tbl>
              <a:tblPr/>
              <a:tblGrid>
                <a:gridCol w="1913564">
                  <a:extLst>
                    <a:ext uri="{9D8B030D-6E8A-4147-A177-3AD203B41FA5}">
                      <a16:colId xmlns:a16="http://schemas.microsoft.com/office/drawing/2014/main" val="2142291354"/>
                    </a:ext>
                  </a:extLst>
                </a:gridCol>
                <a:gridCol w="3920018">
                  <a:extLst>
                    <a:ext uri="{9D8B030D-6E8A-4147-A177-3AD203B41FA5}">
                      <a16:colId xmlns:a16="http://schemas.microsoft.com/office/drawing/2014/main" val="860022842"/>
                    </a:ext>
                  </a:extLst>
                </a:gridCol>
                <a:gridCol w="1746358">
                  <a:extLst>
                    <a:ext uri="{9D8B030D-6E8A-4147-A177-3AD203B41FA5}">
                      <a16:colId xmlns:a16="http://schemas.microsoft.com/office/drawing/2014/main" val="1469630031"/>
                    </a:ext>
                  </a:extLst>
                </a:gridCol>
                <a:gridCol w="2229393">
                  <a:extLst>
                    <a:ext uri="{9D8B030D-6E8A-4147-A177-3AD203B41FA5}">
                      <a16:colId xmlns:a16="http://schemas.microsoft.com/office/drawing/2014/main" val="306683246"/>
                    </a:ext>
                  </a:extLst>
                </a:gridCol>
                <a:gridCol w="2382665">
                  <a:extLst>
                    <a:ext uri="{9D8B030D-6E8A-4147-A177-3AD203B41FA5}">
                      <a16:colId xmlns:a16="http://schemas.microsoft.com/office/drawing/2014/main" val="2158485973"/>
                    </a:ext>
                  </a:extLst>
                </a:gridCol>
              </a:tblGrid>
              <a:tr h="465156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ANO</a:t>
                      </a:r>
                    </a:p>
                  </a:txBody>
                  <a:tcPr marL="6967" marR="6967" marT="69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3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FUNDEB</a:t>
                      </a:r>
                    </a:p>
                  </a:txBody>
                  <a:tcPr marL="6967" marR="6967" marT="69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</a:p>
                  </a:txBody>
                  <a:tcPr marL="6967" marR="6967" marT="69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 rowSpan="3" gridSpan="2">
                  <a:txBody>
                    <a:bodyPr/>
                    <a:lstStyle/>
                    <a:p>
                      <a:pPr algn="ctr" rtl="0" fontAlgn="b"/>
                      <a:r>
                        <a:rPr lang="pt-BR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967" marR="6967" marT="69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7996637"/>
                  </a:ext>
                </a:extLst>
              </a:tr>
              <a:tr h="417037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2008</a:t>
                      </a:r>
                    </a:p>
                  </a:txBody>
                  <a:tcPr marL="6967" marR="6967" marT="69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R$ 7.107.734,42</a:t>
                      </a:r>
                    </a:p>
                  </a:txBody>
                  <a:tcPr marL="6967" marR="6967" marT="69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967" marR="6967" marT="69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6669293"/>
                  </a:ext>
                </a:extLst>
              </a:tr>
              <a:tr h="417037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2009</a:t>
                      </a:r>
                    </a:p>
                  </a:txBody>
                  <a:tcPr marL="6967" marR="6967" marT="69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R$ 8.057.495,41</a:t>
                      </a:r>
                    </a:p>
                  </a:txBody>
                  <a:tcPr marL="6967" marR="6967" marT="69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11,79 </a:t>
                      </a:r>
                    </a:p>
                  </a:txBody>
                  <a:tcPr marL="6967" marR="6967" marT="6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0030850"/>
                  </a:ext>
                </a:extLst>
              </a:tr>
              <a:tr h="465156"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2010</a:t>
                      </a:r>
                    </a:p>
                  </a:txBody>
                  <a:tcPr marL="6967" marR="6967" marT="69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R$ 9.922.276,58</a:t>
                      </a:r>
                    </a:p>
                  </a:txBody>
                  <a:tcPr marL="6967" marR="6967" marT="69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18,79 </a:t>
                      </a:r>
                    </a:p>
                  </a:txBody>
                  <a:tcPr marL="6967" marR="6967" marT="6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3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PISO</a:t>
                      </a:r>
                    </a:p>
                  </a:txBody>
                  <a:tcPr marL="6967" marR="6967" marT="69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32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INPC</a:t>
                      </a:r>
                    </a:p>
                  </a:txBody>
                  <a:tcPr marL="6967" marR="6967" marT="69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9549423"/>
                  </a:ext>
                </a:extLst>
              </a:tr>
              <a:tr h="417037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2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2011</a:t>
                      </a:r>
                    </a:p>
                  </a:txBody>
                  <a:tcPr marL="6967" marR="6967" marT="6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R$ 13.333.770,69</a:t>
                      </a:r>
                    </a:p>
                  </a:txBody>
                  <a:tcPr marL="6967" marR="6967" marT="69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2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     25,59 </a:t>
                      </a:r>
                    </a:p>
                  </a:txBody>
                  <a:tcPr marL="6967" marR="6967" marT="6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2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15,85</a:t>
                      </a:r>
                    </a:p>
                  </a:txBody>
                  <a:tcPr marL="6967" marR="6967" marT="6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2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6,0799</a:t>
                      </a:r>
                    </a:p>
                  </a:txBody>
                  <a:tcPr marL="6967" marR="6967" marT="6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7781088"/>
                  </a:ext>
                </a:extLst>
              </a:tr>
              <a:tr h="417037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2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2012</a:t>
                      </a:r>
                    </a:p>
                  </a:txBody>
                  <a:tcPr marL="6967" marR="6967" marT="6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R$ 13.478.181,32</a:t>
                      </a:r>
                    </a:p>
                  </a:txBody>
                  <a:tcPr marL="6967" marR="6967" marT="69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2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       1,07 </a:t>
                      </a:r>
                    </a:p>
                  </a:txBody>
                  <a:tcPr marL="6967" marR="6967" marT="6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2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22,22</a:t>
                      </a:r>
                    </a:p>
                  </a:txBody>
                  <a:tcPr marL="6967" marR="6967" marT="6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2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6,1978</a:t>
                      </a:r>
                    </a:p>
                  </a:txBody>
                  <a:tcPr marL="6967" marR="6967" marT="6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8963058"/>
                  </a:ext>
                </a:extLst>
              </a:tr>
              <a:tr h="417037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2013</a:t>
                      </a:r>
                    </a:p>
                  </a:txBody>
                  <a:tcPr marL="6967" marR="6967" marT="6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R$ 14.445.628,54</a:t>
                      </a:r>
                    </a:p>
                  </a:txBody>
                  <a:tcPr marL="6967" marR="6967" marT="69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6,70 </a:t>
                      </a:r>
                    </a:p>
                  </a:txBody>
                  <a:tcPr marL="6967" marR="6967" marT="6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7,97</a:t>
                      </a:r>
                    </a:p>
                  </a:txBody>
                  <a:tcPr marL="6967" marR="6967" marT="6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5,5627</a:t>
                      </a:r>
                    </a:p>
                  </a:txBody>
                  <a:tcPr marL="6967" marR="6967" marT="6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4762448"/>
                  </a:ext>
                </a:extLst>
              </a:tr>
              <a:tr h="417037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2014</a:t>
                      </a:r>
                    </a:p>
                  </a:txBody>
                  <a:tcPr marL="6967" marR="6967" marT="6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R$ 15.689.608,97</a:t>
                      </a:r>
                    </a:p>
                  </a:txBody>
                  <a:tcPr marL="6967" marR="6967" marT="69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2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      7,93 </a:t>
                      </a:r>
                    </a:p>
                  </a:txBody>
                  <a:tcPr marL="6967" marR="6967" marT="6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2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8,32</a:t>
                      </a:r>
                    </a:p>
                  </a:txBody>
                  <a:tcPr marL="6967" marR="6967" marT="6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6,2283</a:t>
                      </a:r>
                    </a:p>
                  </a:txBody>
                  <a:tcPr marL="6967" marR="6967" marT="6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2270798"/>
                  </a:ext>
                </a:extLst>
              </a:tr>
              <a:tr h="417037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2015</a:t>
                      </a:r>
                    </a:p>
                  </a:txBody>
                  <a:tcPr marL="6967" marR="6967" marT="6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R$ 16.575.583,89</a:t>
                      </a:r>
                    </a:p>
                  </a:txBody>
                  <a:tcPr marL="6967" marR="6967" marT="69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5,35 </a:t>
                      </a:r>
                    </a:p>
                  </a:txBody>
                  <a:tcPr marL="6967" marR="6967" marT="6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13,01</a:t>
                      </a:r>
                    </a:p>
                  </a:txBody>
                  <a:tcPr marL="6967" marR="6967" marT="6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11,2762</a:t>
                      </a:r>
                    </a:p>
                  </a:txBody>
                  <a:tcPr marL="6967" marR="6967" marT="6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4363808"/>
                  </a:ext>
                </a:extLst>
              </a:tr>
              <a:tr h="417037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2016</a:t>
                      </a:r>
                      <a:r>
                        <a:rPr lang="pt-BR" sz="28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(*)</a:t>
                      </a:r>
                    </a:p>
                  </a:txBody>
                  <a:tcPr marL="6967" marR="6967" marT="6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R$ 18.543.055,16</a:t>
                      </a:r>
                    </a:p>
                  </a:txBody>
                  <a:tcPr marL="6967" marR="6967" marT="69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2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10,61 </a:t>
                      </a:r>
                    </a:p>
                  </a:txBody>
                  <a:tcPr marL="6967" marR="6967" marT="6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11,36</a:t>
                      </a:r>
                    </a:p>
                  </a:txBody>
                  <a:tcPr marL="6967" marR="6967" marT="6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6,58</a:t>
                      </a:r>
                    </a:p>
                  </a:txBody>
                  <a:tcPr marL="6967" marR="6967" marT="6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9833615"/>
                  </a:ext>
                </a:extLst>
              </a:tr>
              <a:tr h="417037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2017</a:t>
                      </a:r>
                    </a:p>
                  </a:txBody>
                  <a:tcPr marL="6967" marR="6967" marT="6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2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R$ 16.875.492,65</a:t>
                      </a:r>
                    </a:p>
                  </a:txBody>
                  <a:tcPr marL="6967" marR="6967" marT="696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28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      9,88 </a:t>
                      </a:r>
                    </a:p>
                  </a:txBody>
                  <a:tcPr marL="6967" marR="6967" marT="6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7,64</a:t>
                      </a:r>
                    </a:p>
                  </a:txBody>
                  <a:tcPr marL="6967" marR="6967" marT="6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2,0669</a:t>
                      </a:r>
                    </a:p>
                  </a:txBody>
                  <a:tcPr marL="6967" marR="6967" marT="6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8249167"/>
                  </a:ext>
                </a:extLst>
              </a:tr>
              <a:tr h="417037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2018(Est)</a:t>
                      </a:r>
                    </a:p>
                  </a:txBody>
                  <a:tcPr marL="6967" marR="6967" marT="6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pt-BR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R$ 17.099.565,97</a:t>
                      </a:r>
                    </a:p>
                  </a:txBody>
                  <a:tcPr marL="6967" marR="6967" marT="6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1,31 </a:t>
                      </a:r>
                    </a:p>
                  </a:txBody>
                  <a:tcPr marL="6967" marR="6967" marT="6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6,81</a:t>
                      </a:r>
                    </a:p>
                  </a:txBody>
                  <a:tcPr marL="6967" marR="6967" marT="6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6967" marR="6967" marT="6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1704174"/>
                  </a:ext>
                </a:extLst>
              </a:tr>
              <a:tr h="465156"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pt-BR" sz="32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MÉDIA</a:t>
                      </a:r>
                    </a:p>
                  </a:txBody>
                  <a:tcPr marL="6967" marR="6967" marT="6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32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7,92</a:t>
                      </a:r>
                    </a:p>
                  </a:txBody>
                  <a:tcPr marL="6967" marR="6967" marT="6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32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12,34</a:t>
                      </a:r>
                    </a:p>
                  </a:txBody>
                  <a:tcPr marL="6967" marR="6967" marT="6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32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6,642</a:t>
                      </a:r>
                    </a:p>
                  </a:txBody>
                  <a:tcPr marL="6967" marR="6967" marT="696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84851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3383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</p:bld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107</a:t>
            </a:fld>
            <a:endParaRPr lang="pt-BR"/>
          </a:p>
        </p:txBody>
      </p:sp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0A7005EC-0AFB-4CCB-B192-FCF7BA5809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1591114"/>
              </p:ext>
            </p:extLst>
          </p:nvPr>
        </p:nvGraphicFramePr>
        <p:xfrm>
          <a:off x="0" y="0"/>
          <a:ext cx="12192000" cy="6228523"/>
        </p:xfrm>
        <a:graphic>
          <a:graphicData uri="http://schemas.openxmlformats.org/drawingml/2006/table">
            <a:tbl>
              <a:tblPr/>
              <a:tblGrid>
                <a:gridCol w="8974991">
                  <a:extLst>
                    <a:ext uri="{9D8B030D-6E8A-4147-A177-3AD203B41FA5}">
                      <a16:colId xmlns:a16="http://schemas.microsoft.com/office/drawing/2014/main" val="3430085179"/>
                    </a:ext>
                  </a:extLst>
                </a:gridCol>
                <a:gridCol w="3217009">
                  <a:extLst>
                    <a:ext uri="{9D8B030D-6E8A-4147-A177-3AD203B41FA5}">
                      <a16:colId xmlns:a16="http://schemas.microsoft.com/office/drawing/2014/main" val="3545012696"/>
                    </a:ext>
                  </a:extLst>
                </a:gridCol>
              </a:tblGrid>
              <a:tr h="448418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QUADRO DE REPERCUSSÃO - COMPARATIVO - 2018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7562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6086504"/>
                  </a:ext>
                </a:extLst>
              </a:tr>
              <a:tr h="448418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ESTIMATIVA - SEM REAJUSTE DO PISO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4083331"/>
                  </a:ext>
                </a:extLst>
              </a:tr>
              <a:tr h="627785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3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REDENÇÃO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591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9243605"/>
                  </a:ext>
                </a:extLst>
              </a:tr>
              <a:tr h="448418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QUADRO 1 - FUNDEB 60%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2144739"/>
                  </a:ext>
                </a:extLst>
              </a:tr>
              <a:tr h="448418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DESCRIÇÃO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VALOR - R$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8127474"/>
                  </a:ext>
                </a:extLst>
              </a:tr>
              <a:tr h="81163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ESTIMATIVA DA RECEITA DO FUNDEB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17.099.565,97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8963248"/>
                  </a:ext>
                </a:extLst>
              </a:tr>
              <a:tr h="81163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ESTIMATIVA DA RECEITA DO FUNDEB - 60%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10.259.739,58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1273935"/>
                  </a:ext>
                </a:extLst>
              </a:tr>
              <a:tr h="81163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ESTIMATIVA DA FOLHA DO FUNDEB - 60%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2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               12.592.972,63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5058122"/>
                  </a:ext>
                </a:extLst>
              </a:tr>
              <a:tr h="81163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DEFICIT (RECEITA DOS 60% - FOLHA DE PAGAMENTO 60%)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2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-                2.333.233,05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1184098"/>
                  </a:ext>
                </a:extLst>
              </a:tr>
              <a:tr h="56052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ESTIMATIVA DE APLICAÇÃO DOS 60%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3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73,64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83256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5855067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108</a:t>
            </a:fld>
            <a:endParaRPr lang="pt-BR"/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C75E2ABB-9FE9-4BC6-B0F5-2F4691B327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51293271"/>
              </p:ext>
            </p:extLst>
          </p:nvPr>
        </p:nvGraphicFramePr>
        <p:xfrm>
          <a:off x="0" y="-1"/>
          <a:ext cx="12192000" cy="6309935"/>
        </p:xfrm>
        <a:graphic>
          <a:graphicData uri="http://schemas.openxmlformats.org/drawingml/2006/table">
            <a:tbl>
              <a:tblPr/>
              <a:tblGrid>
                <a:gridCol w="8974991">
                  <a:extLst>
                    <a:ext uri="{9D8B030D-6E8A-4147-A177-3AD203B41FA5}">
                      <a16:colId xmlns:a16="http://schemas.microsoft.com/office/drawing/2014/main" val="4091874732"/>
                    </a:ext>
                  </a:extLst>
                </a:gridCol>
                <a:gridCol w="3217009">
                  <a:extLst>
                    <a:ext uri="{9D8B030D-6E8A-4147-A177-3AD203B41FA5}">
                      <a16:colId xmlns:a16="http://schemas.microsoft.com/office/drawing/2014/main" val="1870587822"/>
                    </a:ext>
                  </a:extLst>
                </a:gridCol>
              </a:tblGrid>
              <a:tr h="345387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QUADRO 2 - FUNDEB 40%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8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6778876"/>
                  </a:ext>
                </a:extLst>
              </a:tr>
              <a:tr h="345387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DESCRIÇÃO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VALOR - R$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04196437"/>
                  </a:ext>
                </a:extLst>
              </a:tr>
              <a:tr h="6251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ESTIMATIVA DA RECEITA DO FUNDEB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17.099.565,97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1350127"/>
                  </a:ext>
                </a:extLst>
              </a:tr>
              <a:tr h="6251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ESTIMATIVA DA RECEITA DO FUNDEB - 40%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6.839.826,39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1446997"/>
                  </a:ext>
                </a:extLst>
              </a:tr>
              <a:tr h="6251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ESTIMATIVA FP 40%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2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4.882.988,38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0139920"/>
                  </a:ext>
                </a:extLst>
              </a:tr>
              <a:tr h="6251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SALDO PARA PAGAMENTO DE DESPESAS/INVESTIMENTOS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2400" b="1" i="0" u="none" strike="noStrike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1.956.838,01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4970048"/>
                  </a:ext>
                </a:extLst>
              </a:tr>
              <a:tr h="6251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DEFICIT DOS FUNDEB 60%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24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2.333.233,05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460397"/>
                  </a:ext>
                </a:extLst>
              </a:tr>
              <a:tr h="6251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SALDO PARA PAGAMENTO DE DESPESAS/INVESTIMENTOS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2400" b="1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                    376.395,04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2145429"/>
                  </a:ext>
                </a:extLst>
              </a:tr>
              <a:tr h="483541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PERCENTUAL DE APLICAÇÃO DA FOLHA 40%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3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              71,39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4445710"/>
                  </a:ext>
                </a:extLst>
              </a:tr>
              <a:tr h="6251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PERCENTUAL DE APLICAÇÃO PARA INVESTIMENTO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2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       28,61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584390"/>
                  </a:ext>
                </a:extLst>
              </a:tr>
              <a:tr h="62515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FUNDEB - 40%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       100,00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45966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76320424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109</a:t>
            </a:fld>
            <a:endParaRPr lang="pt-BR"/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BCBDD2AF-FABB-46F1-B26B-FA38059B7B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4232476"/>
              </p:ext>
            </p:extLst>
          </p:nvPr>
        </p:nvGraphicFramePr>
        <p:xfrm>
          <a:off x="0" y="1"/>
          <a:ext cx="12192000" cy="6202014"/>
        </p:xfrm>
        <a:graphic>
          <a:graphicData uri="http://schemas.openxmlformats.org/drawingml/2006/table">
            <a:tbl>
              <a:tblPr/>
              <a:tblGrid>
                <a:gridCol w="8974991">
                  <a:extLst>
                    <a:ext uri="{9D8B030D-6E8A-4147-A177-3AD203B41FA5}">
                      <a16:colId xmlns:a16="http://schemas.microsoft.com/office/drawing/2014/main" val="2870574659"/>
                    </a:ext>
                  </a:extLst>
                </a:gridCol>
                <a:gridCol w="3217009">
                  <a:extLst>
                    <a:ext uri="{9D8B030D-6E8A-4147-A177-3AD203B41FA5}">
                      <a16:colId xmlns:a16="http://schemas.microsoft.com/office/drawing/2014/main" val="286465492"/>
                    </a:ext>
                  </a:extLst>
                </a:gridCol>
              </a:tblGrid>
              <a:tr h="466668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QUADRO - 3 - FUNDEB - DESPESAS COM FOLHA x APLICAÇÃO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947490"/>
                  </a:ext>
                </a:extLst>
              </a:tr>
              <a:tr h="466668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DESCRIÇÃO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VALOR - R$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1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7175997"/>
                  </a:ext>
                </a:extLst>
              </a:tr>
              <a:tr h="844668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ESTIMATIVA DA RECEITA DO FUNDEB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17.099.565,97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6250508"/>
                  </a:ext>
                </a:extLst>
              </a:tr>
              <a:tr h="844668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ESTIMATIVA DA FOLHA DE PAGAMENTO - FUNDEB 60%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12.592.972,63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4485022"/>
                  </a:ext>
                </a:extLst>
              </a:tr>
              <a:tr h="844668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ESTIMATIVA DA FOLHA DE PAGAMENTO - FUNDEB 40%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4.882.988,38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66465461"/>
                  </a:ext>
                </a:extLst>
              </a:tr>
              <a:tr h="844668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DE FOLHAS DE PAGAMENTO - FUNDEB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17.475.961,01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43005521"/>
                  </a:ext>
                </a:extLst>
              </a:tr>
              <a:tr h="72333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APLICAÇÃO COM FOLHA DE PAGAMENTO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36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            102,20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27786344"/>
                  </a:ext>
                </a:extLst>
              </a:tr>
              <a:tr h="58333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RECURSOS PARA DESPESAS/INVESTIMENTOS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2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-                     2,20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38127278"/>
                  </a:ext>
                </a:extLst>
              </a:tr>
              <a:tr h="583335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RECURSOS PARA DESPESAS/INVESTIMENTOS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2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-       376.395,04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06861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47215434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110</a:t>
            </a:fld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1" y="26349"/>
            <a:ext cx="12192000" cy="584775"/>
          </a:xfrm>
          <a:prstGeom prst="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SALÁRIO MÍNIMO – IPCA - 2008 a 2016/2017</a:t>
            </a:r>
          </a:p>
        </p:txBody>
      </p:sp>
      <p:graphicFrame>
        <p:nvGraphicFramePr>
          <p:cNvPr id="6" name="Tabela 5"/>
          <p:cNvGraphicFramePr>
            <a:graphicFrameLocks noGrp="1"/>
          </p:cNvGraphicFramePr>
          <p:nvPr>
            <p:extLst/>
          </p:nvPr>
        </p:nvGraphicFramePr>
        <p:xfrm>
          <a:off x="1" y="611121"/>
          <a:ext cx="12191998" cy="5477100"/>
        </p:xfrm>
        <a:graphic>
          <a:graphicData uri="http://schemas.openxmlformats.org/drawingml/2006/table">
            <a:tbl>
              <a:tblPr/>
              <a:tblGrid>
                <a:gridCol w="1471330">
                  <a:extLst>
                    <a:ext uri="{9D8B030D-6E8A-4147-A177-3AD203B41FA5}">
                      <a16:colId xmlns:a16="http://schemas.microsoft.com/office/drawing/2014/main" val="502428931"/>
                    </a:ext>
                  </a:extLst>
                </a:gridCol>
                <a:gridCol w="2265708">
                  <a:extLst>
                    <a:ext uri="{9D8B030D-6E8A-4147-A177-3AD203B41FA5}">
                      <a16:colId xmlns:a16="http://schemas.microsoft.com/office/drawing/2014/main" val="3476638641"/>
                    </a:ext>
                  </a:extLst>
                </a:gridCol>
                <a:gridCol w="6189252">
                  <a:extLst>
                    <a:ext uri="{9D8B030D-6E8A-4147-A177-3AD203B41FA5}">
                      <a16:colId xmlns:a16="http://schemas.microsoft.com/office/drawing/2014/main" val="2851221599"/>
                    </a:ext>
                  </a:extLst>
                </a:gridCol>
                <a:gridCol w="2265708">
                  <a:extLst>
                    <a:ext uri="{9D8B030D-6E8A-4147-A177-3AD203B41FA5}">
                      <a16:colId xmlns:a16="http://schemas.microsoft.com/office/drawing/2014/main" val="2799802376"/>
                    </a:ext>
                  </a:extLst>
                </a:gridCol>
              </a:tblGrid>
              <a:tr h="499963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ANO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SALÁRIO MÍNIMO - R$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REAJ SM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IPCA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89807046"/>
                  </a:ext>
                </a:extLst>
              </a:tr>
              <a:tr h="452467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465,00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AAA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5,9023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6830525"/>
                  </a:ext>
                </a:extLst>
              </a:tr>
              <a:tr h="452467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510,00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9,68%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4,312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2620294"/>
                  </a:ext>
                </a:extLst>
              </a:tr>
              <a:tr h="452467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540,00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5,88%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5,909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5028654"/>
                  </a:ext>
                </a:extLst>
              </a:tr>
              <a:tr h="452467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545,00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1,00%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6,5031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1356245"/>
                  </a:ext>
                </a:extLst>
              </a:tr>
              <a:tr h="452467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622,00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14,13%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5,8386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721344"/>
                  </a:ext>
                </a:extLst>
              </a:tr>
              <a:tr h="452467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678,00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9,00%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5,9108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56765816"/>
                  </a:ext>
                </a:extLst>
              </a:tr>
              <a:tr h="452467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724,00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6,78%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6,4076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2497017"/>
                  </a:ext>
                </a:extLst>
              </a:tr>
              <a:tr h="452467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788,00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8,84%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10,5735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0451909"/>
                  </a:ext>
                </a:extLst>
              </a:tr>
              <a:tr h="452467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880,00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11,68%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6,9875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6996376"/>
                  </a:ext>
                </a:extLst>
              </a:tr>
              <a:tr h="452467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937,00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6,47%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2,9473 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EAAA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35729109"/>
                  </a:ext>
                </a:extLst>
              </a:tr>
              <a:tr h="452467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954,00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1,81%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69871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48737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111</a:t>
            </a:fld>
            <a:endParaRPr lang="pt-BR"/>
          </a:p>
        </p:txBody>
      </p:sp>
      <p:sp>
        <p:nvSpPr>
          <p:cNvPr id="6" name="Retângulo de cantos arredondados 5"/>
          <p:cNvSpPr/>
          <p:nvPr/>
        </p:nvSpPr>
        <p:spPr>
          <a:xfrm>
            <a:off x="281354" y="375138"/>
            <a:ext cx="11430000" cy="5568462"/>
          </a:xfrm>
          <a:prstGeom prst="roundRect">
            <a:avLst>
              <a:gd name="adj" fmla="val 6763"/>
            </a:avLst>
          </a:prstGeom>
          <a:gradFill>
            <a:gsLst>
              <a:gs pos="100000">
                <a:srgbClr val="0070C0"/>
              </a:gs>
              <a:gs pos="100000">
                <a:schemeClr val="accent2">
                  <a:satMod val="110000"/>
                  <a:lumMod val="100000"/>
                  <a:shade val="100000"/>
                </a:schemeClr>
              </a:gs>
              <a:gs pos="100000">
                <a:schemeClr val="accent2">
                  <a:lumMod val="99000"/>
                  <a:satMod val="120000"/>
                  <a:shade val="78000"/>
                </a:schemeClr>
              </a:gs>
            </a:gsLst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8000" b="1" i="1" dirty="0">
                <a:solidFill>
                  <a:srgbClr val="FFFF00"/>
                </a:solidFill>
              </a:rPr>
              <a:t>CUSTO ESCOLA</a:t>
            </a:r>
          </a:p>
        </p:txBody>
      </p:sp>
    </p:spTree>
    <p:extLst>
      <p:ext uri="{BB962C8B-B14F-4D97-AF65-F5344CB8AC3E}">
        <p14:creationId xmlns:p14="http://schemas.microsoft.com/office/powerpoint/2010/main" val="3413155277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112</a:t>
            </a:fld>
            <a:endParaRPr lang="pt-BR"/>
          </a:p>
        </p:txBody>
      </p:sp>
      <p:sp>
        <p:nvSpPr>
          <p:cNvPr id="6" name="Retângulo de cantos arredondados 5"/>
          <p:cNvSpPr/>
          <p:nvPr/>
        </p:nvSpPr>
        <p:spPr>
          <a:xfrm>
            <a:off x="0" y="0"/>
            <a:ext cx="12192000" cy="492369"/>
          </a:xfrm>
          <a:prstGeom prst="roundRect">
            <a:avLst>
              <a:gd name="adj" fmla="val 6763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b="1" i="1" dirty="0"/>
              <a:t>Conhecendo a nossa realidade 2018!</a:t>
            </a: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97B5D964-DAFC-4448-83FF-18CFEFFE42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764272"/>
              </p:ext>
            </p:extLst>
          </p:nvPr>
        </p:nvGraphicFramePr>
        <p:xfrm>
          <a:off x="0" y="492369"/>
          <a:ext cx="12192000" cy="5722902"/>
        </p:xfrm>
        <a:graphic>
          <a:graphicData uri="http://schemas.openxmlformats.org/drawingml/2006/table">
            <a:tbl>
              <a:tblPr/>
              <a:tblGrid>
                <a:gridCol w="6576290">
                  <a:extLst>
                    <a:ext uri="{9D8B030D-6E8A-4147-A177-3AD203B41FA5}">
                      <a16:colId xmlns:a16="http://schemas.microsoft.com/office/drawing/2014/main" val="1551022681"/>
                    </a:ext>
                  </a:extLst>
                </a:gridCol>
                <a:gridCol w="5615710">
                  <a:extLst>
                    <a:ext uri="{9D8B030D-6E8A-4147-A177-3AD203B41FA5}">
                      <a16:colId xmlns:a16="http://schemas.microsoft.com/office/drawing/2014/main" val="2675605686"/>
                    </a:ext>
                  </a:extLst>
                </a:gridCol>
              </a:tblGrid>
              <a:tr h="635878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4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MÉDIA DE ALUNOS/TURMA/PROFESSOR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7335734"/>
                  </a:ext>
                </a:extLst>
              </a:tr>
              <a:tr h="635878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4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CUSTO ALUNO QUALIDADE - CAQ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4356088"/>
                  </a:ext>
                </a:extLst>
              </a:tr>
              <a:tr h="635878">
                <a:tc>
                  <a:txBody>
                    <a:bodyPr/>
                    <a:lstStyle/>
                    <a:p>
                      <a:pPr algn="ctr" fontAlgn="b"/>
                      <a:r>
                        <a:rPr lang="pt-BR" sz="4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ETAPA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40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Nº DE ALUNOS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8093257"/>
                  </a:ext>
                </a:extLst>
              </a:tr>
              <a:tr h="635878">
                <a:tc>
                  <a:txBody>
                    <a:bodyPr/>
                    <a:lstStyle/>
                    <a:p>
                      <a:pPr algn="ctr" fontAlgn="b"/>
                      <a:r>
                        <a:rPr lang="pt-BR" sz="4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CRECHE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40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13988940"/>
                  </a:ext>
                </a:extLst>
              </a:tr>
              <a:tr h="635878">
                <a:tc>
                  <a:txBody>
                    <a:bodyPr/>
                    <a:lstStyle/>
                    <a:p>
                      <a:pPr algn="ctr" fontAlgn="b"/>
                      <a:r>
                        <a:rPr lang="pt-BR" sz="4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PRÉ-ESCOLA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40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7979"/>
                  </a:ext>
                </a:extLst>
              </a:tr>
              <a:tr h="635878">
                <a:tc>
                  <a:txBody>
                    <a:bodyPr/>
                    <a:lstStyle/>
                    <a:p>
                      <a:pPr algn="ctr" fontAlgn="b"/>
                      <a:r>
                        <a:rPr lang="pt-BR" sz="4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EF - ANOS INICIAIS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40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30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5799808"/>
                  </a:ext>
                </a:extLst>
              </a:tr>
              <a:tr h="635878">
                <a:tc>
                  <a:txBody>
                    <a:bodyPr/>
                    <a:lstStyle/>
                    <a:p>
                      <a:pPr algn="ctr" fontAlgn="b"/>
                      <a:r>
                        <a:rPr lang="pt-BR" sz="4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EF - ANOS FINAIS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40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8891795"/>
                  </a:ext>
                </a:extLst>
              </a:tr>
              <a:tr h="635878">
                <a:tc>
                  <a:txBody>
                    <a:bodyPr/>
                    <a:lstStyle/>
                    <a:p>
                      <a:pPr algn="ctr" fontAlgn="b"/>
                      <a:r>
                        <a:rPr lang="pt-BR" sz="4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MÉDIA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40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9455612"/>
                  </a:ext>
                </a:extLst>
              </a:tr>
              <a:tr h="635878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Atentar para o tamanho das salas e definições do Sistema Municipal de Educação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76083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6205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113</a:t>
            </a:fld>
            <a:endParaRPr lang="pt-BR"/>
          </a:p>
        </p:txBody>
      </p:sp>
      <p:sp>
        <p:nvSpPr>
          <p:cNvPr id="6" name="Retângulo de cantos arredondados 5"/>
          <p:cNvSpPr/>
          <p:nvPr/>
        </p:nvSpPr>
        <p:spPr>
          <a:xfrm>
            <a:off x="0" y="0"/>
            <a:ext cx="12192000" cy="492369"/>
          </a:xfrm>
          <a:prstGeom prst="roundRect">
            <a:avLst>
              <a:gd name="adj" fmla="val 6763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4000" b="1" i="1" dirty="0"/>
              <a:t>Conhecendo a nossa realidade 2018!</a:t>
            </a:r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4531F78F-A5B4-49BC-A37F-1BDB2845E1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4350078"/>
              </p:ext>
            </p:extLst>
          </p:nvPr>
        </p:nvGraphicFramePr>
        <p:xfrm>
          <a:off x="-1" y="492368"/>
          <a:ext cx="12191999" cy="5630136"/>
        </p:xfrm>
        <a:graphic>
          <a:graphicData uri="http://schemas.openxmlformats.org/drawingml/2006/table">
            <a:tbl>
              <a:tblPr/>
              <a:tblGrid>
                <a:gridCol w="5234610">
                  <a:extLst>
                    <a:ext uri="{9D8B030D-6E8A-4147-A177-3AD203B41FA5}">
                      <a16:colId xmlns:a16="http://schemas.microsoft.com/office/drawing/2014/main" val="4157575712"/>
                    </a:ext>
                  </a:extLst>
                </a:gridCol>
                <a:gridCol w="6957389">
                  <a:extLst>
                    <a:ext uri="{9D8B030D-6E8A-4147-A177-3AD203B41FA5}">
                      <a16:colId xmlns:a16="http://schemas.microsoft.com/office/drawing/2014/main" val="1236161826"/>
                    </a:ext>
                  </a:extLst>
                </a:gridCol>
              </a:tblGrid>
              <a:tr h="187671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Nº ALUNOS - CENSO 2017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54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4925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9472202"/>
                  </a:ext>
                </a:extLst>
              </a:tr>
              <a:tr h="187671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MÉDIA IDEAL - CAQ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54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16006957"/>
                  </a:ext>
                </a:extLst>
              </a:tr>
              <a:tr h="1876712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Nº IDEAL DE PROF.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54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197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96806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60503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114</a:t>
            </a:fld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0" y="19147"/>
            <a:ext cx="12192000" cy="646331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/>
            <a:r>
              <a:rPr lang="pt-BR" alt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PROFESSORES EM EFETIVO EXERCÍCIO DE SALA DE AULA - 2018</a:t>
            </a:r>
          </a:p>
        </p:txBody>
      </p:sp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id="{9FEE2F2E-441B-4885-A5A8-5EA9E9A2CFB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7342647"/>
              </p:ext>
            </p:extLst>
          </p:nvPr>
        </p:nvGraphicFramePr>
        <p:xfrm>
          <a:off x="-1" y="665477"/>
          <a:ext cx="12192000" cy="2763522"/>
        </p:xfrm>
        <a:graphic>
          <a:graphicData uri="http://schemas.openxmlformats.org/drawingml/2006/table">
            <a:tbl>
              <a:tblPr/>
              <a:tblGrid>
                <a:gridCol w="4064000">
                  <a:extLst>
                    <a:ext uri="{9D8B030D-6E8A-4147-A177-3AD203B41FA5}">
                      <a16:colId xmlns:a16="http://schemas.microsoft.com/office/drawing/2014/main" val="3248190591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135004434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664479621"/>
                    </a:ext>
                  </a:extLst>
                </a:gridCol>
              </a:tblGrid>
              <a:tr h="460587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Nº DE PROF. /CH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7177808"/>
                  </a:ext>
                </a:extLst>
              </a:tr>
              <a:tr h="460587"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EFETIVA REGÊNCIA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3297836"/>
                  </a:ext>
                </a:extLst>
              </a:tr>
              <a:tr h="460587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CH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Nº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9933683"/>
                  </a:ext>
                </a:extLst>
              </a:tr>
              <a:tr h="460587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95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95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9337029"/>
                  </a:ext>
                </a:extLst>
              </a:tr>
              <a:tr h="460587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200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171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342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7584854"/>
                  </a:ext>
                </a:extLst>
              </a:tr>
              <a:tr h="460587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266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437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4945580"/>
                  </a:ext>
                </a:extLst>
              </a:tr>
            </a:tbl>
          </a:graphicData>
        </a:graphic>
      </p:graphicFrame>
      <p:graphicFrame>
        <p:nvGraphicFramePr>
          <p:cNvPr id="11" name="Tabela 10">
            <a:extLst>
              <a:ext uri="{FF2B5EF4-FFF2-40B4-BE49-F238E27FC236}">
                <a16:creationId xmlns:a16="http://schemas.microsoft.com/office/drawing/2014/main" id="{2EB04F92-C256-415F-9AEA-2225366BA8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3467502"/>
              </p:ext>
            </p:extLst>
          </p:nvPr>
        </p:nvGraphicFramePr>
        <p:xfrm>
          <a:off x="-1" y="3715543"/>
          <a:ext cx="12191999" cy="2476980"/>
        </p:xfrm>
        <a:graphic>
          <a:graphicData uri="http://schemas.openxmlformats.org/drawingml/2006/table">
            <a:tbl>
              <a:tblPr/>
              <a:tblGrid>
                <a:gridCol w="6652592">
                  <a:extLst>
                    <a:ext uri="{9D8B030D-6E8A-4147-A177-3AD203B41FA5}">
                      <a16:colId xmlns:a16="http://schemas.microsoft.com/office/drawing/2014/main" val="2415748513"/>
                    </a:ext>
                  </a:extLst>
                </a:gridCol>
                <a:gridCol w="5539407">
                  <a:extLst>
                    <a:ext uri="{9D8B030D-6E8A-4147-A177-3AD203B41FA5}">
                      <a16:colId xmlns:a16="http://schemas.microsoft.com/office/drawing/2014/main" val="3234148086"/>
                    </a:ext>
                  </a:extLst>
                </a:gridCol>
              </a:tblGrid>
              <a:tr h="82566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6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Nº ALUNOS -  CENSO 2017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6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4925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2929979"/>
                  </a:ext>
                </a:extLst>
              </a:tr>
              <a:tr h="82566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6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Nº PROF. MUNC.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6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437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8250271"/>
                  </a:ext>
                </a:extLst>
              </a:tr>
              <a:tr h="825660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6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MÉDIA ALUNO/PROF.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CBA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600" b="1" i="0" u="none" strike="noStrike" dirty="0">
                          <a:solidFill>
                            <a:srgbClr val="FFFFFF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61083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338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115</a:t>
            </a:fld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0" y="19147"/>
            <a:ext cx="12192000" cy="646331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/>
            <a:r>
              <a:rPr lang="pt-BR" alt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PROFESSORES EM EFETIVO EXERCÍCIO DE SALA DE AULA - 2018</a:t>
            </a:r>
          </a:p>
        </p:txBody>
      </p:sp>
      <p:graphicFrame>
        <p:nvGraphicFramePr>
          <p:cNvPr id="10" name="Tabela 9">
            <a:extLst>
              <a:ext uri="{FF2B5EF4-FFF2-40B4-BE49-F238E27FC236}">
                <a16:creationId xmlns:a16="http://schemas.microsoft.com/office/drawing/2014/main" id="{1C7236F3-AD00-4035-97D1-ADE0D22180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1756155"/>
              </p:ext>
            </p:extLst>
          </p:nvPr>
        </p:nvGraphicFramePr>
        <p:xfrm>
          <a:off x="-1" y="665478"/>
          <a:ext cx="12191999" cy="3621567"/>
        </p:xfrm>
        <a:graphic>
          <a:graphicData uri="http://schemas.openxmlformats.org/drawingml/2006/table">
            <a:tbl>
              <a:tblPr/>
              <a:tblGrid>
                <a:gridCol w="5923723">
                  <a:extLst>
                    <a:ext uri="{9D8B030D-6E8A-4147-A177-3AD203B41FA5}">
                      <a16:colId xmlns:a16="http://schemas.microsoft.com/office/drawing/2014/main" val="3030963039"/>
                    </a:ext>
                  </a:extLst>
                </a:gridCol>
                <a:gridCol w="6268276">
                  <a:extLst>
                    <a:ext uri="{9D8B030D-6E8A-4147-A177-3AD203B41FA5}">
                      <a16:colId xmlns:a16="http://schemas.microsoft.com/office/drawing/2014/main" val="1141425575"/>
                    </a:ext>
                  </a:extLst>
                </a:gridCol>
              </a:tblGrid>
              <a:tr h="1207189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2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Nº PROF. EXISTENTES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2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437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377416"/>
                  </a:ext>
                </a:extLst>
              </a:tr>
              <a:tr h="1207189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2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Nº PROF. IDEAL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2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197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4824544"/>
                  </a:ext>
                </a:extLst>
              </a:tr>
              <a:tr h="1207189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2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Nº PROF. EXCESSO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2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240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6262504"/>
                  </a:ext>
                </a:extLst>
              </a:tr>
            </a:tbl>
          </a:graphicData>
        </a:graphic>
      </p:graphicFrame>
      <p:sp>
        <p:nvSpPr>
          <p:cNvPr id="11" name="CaixaDeTexto 10">
            <a:extLst>
              <a:ext uri="{FF2B5EF4-FFF2-40B4-BE49-F238E27FC236}">
                <a16:creationId xmlns:a16="http://schemas.microsoft.com/office/drawing/2014/main" id="{12451FB9-7BD9-49A9-B6AE-297B5D6E0987}"/>
              </a:ext>
            </a:extLst>
          </p:cNvPr>
          <p:cNvSpPr txBox="1"/>
          <p:nvPr/>
        </p:nvSpPr>
        <p:spPr>
          <a:xfrm>
            <a:off x="0" y="5047349"/>
            <a:ext cx="12191998" cy="46166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Não esquecer dos profissionais do magistério em outras funções, cedidos, readaptados, etc.</a:t>
            </a:r>
          </a:p>
        </p:txBody>
      </p:sp>
    </p:spTree>
    <p:extLst>
      <p:ext uri="{BB962C8B-B14F-4D97-AF65-F5344CB8AC3E}">
        <p14:creationId xmlns:p14="http://schemas.microsoft.com/office/powerpoint/2010/main" val="1243868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 animBg="1"/>
    </p:bld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0" y="14063"/>
            <a:ext cx="12192000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PISO DO MAGISTÉRIO – 2017/2018</a:t>
            </a:r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A03BFDF1-6682-44AB-B1FD-C5759EBA18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7187932"/>
              </p:ext>
            </p:extLst>
          </p:nvPr>
        </p:nvGraphicFramePr>
        <p:xfrm>
          <a:off x="238539" y="866326"/>
          <a:ext cx="11714922" cy="1125855"/>
        </p:xfrm>
        <a:graphic>
          <a:graphicData uri="http://schemas.openxmlformats.org/drawingml/2006/table">
            <a:tbl>
              <a:tblPr/>
              <a:tblGrid>
                <a:gridCol w="1817968">
                  <a:extLst>
                    <a:ext uri="{9D8B030D-6E8A-4147-A177-3AD203B41FA5}">
                      <a16:colId xmlns:a16="http://schemas.microsoft.com/office/drawing/2014/main" val="2973117232"/>
                    </a:ext>
                  </a:extLst>
                </a:gridCol>
                <a:gridCol w="1575051">
                  <a:extLst>
                    <a:ext uri="{9D8B030D-6E8A-4147-A177-3AD203B41FA5}">
                      <a16:colId xmlns:a16="http://schemas.microsoft.com/office/drawing/2014/main" val="2601983550"/>
                    </a:ext>
                  </a:extLst>
                </a:gridCol>
                <a:gridCol w="1575051">
                  <a:extLst>
                    <a:ext uri="{9D8B030D-6E8A-4147-A177-3AD203B41FA5}">
                      <a16:colId xmlns:a16="http://schemas.microsoft.com/office/drawing/2014/main" val="4113752635"/>
                    </a:ext>
                  </a:extLst>
                </a:gridCol>
                <a:gridCol w="783606">
                  <a:extLst>
                    <a:ext uri="{9D8B030D-6E8A-4147-A177-3AD203B41FA5}">
                      <a16:colId xmlns:a16="http://schemas.microsoft.com/office/drawing/2014/main" val="1654409164"/>
                    </a:ext>
                  </a:extLst>
                </a:gridCol>
                <a:gridCol w="1927671">
                  <a:extLst>
                    <a:ext uri="{9D8B030D-6E8A-4147-A177-3AD203B41FA5}">
                      <a16:colId xmlns:a16="http://schemas.microsoft.com/office/drawing/2014/main" val="3386327929"/>
                    </a:ext>
                  </a:extLst>
                </a:gridCol>
                <a:gridCol w="1998198">
                  <a:extLst>
                    <a:ext uri="{9D8B030D-6E8A-4147-A177-3AD203B41FA5}">
                      <a16:colId xmlns:a16="http://schemas.microsoft.com/office/drawing/2014/main" val="3116635095"/>
                    </a:ext>
                  </a:extLst>
                </a:gridCol>
                <a:gridCol w="2037377">
                  <a:extLst>
                    <a:ext uri="{9D8B030D-6E8A-4147-A177-3AD203B41FA5}">
                      <a16:colId xmlns:a16="http://schemas.microsoft.com/office/drawing/2014/main" val="1801280391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PISO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40H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REF.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TAB. VENC. 2017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DIFERENÇA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8404304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PISO 2017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1.149,40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i="0" u="none" strike="noStrike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   2.298,80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7659905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PISO 2018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1.227,68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1" i="0" u="none" strike="noStrike" dirty="0">
                          <a:solidFill>
                            <a:srgbClr val="FF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   2.455,35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2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0260262"/>
                  </a:ext>
                </a:extLst>
              </a:tr>
            </a:tbl>
          </a:graphicData>
        </a:graphic>
      </p:graphicFrame>
      <p:graphicFrame>
        <p:nvGraphicFramePr>
          <p:cNvPr id="5" name="Tabela 4">
            <a:extLst>
              <a:ext uri="{FF2B5EF4-FFF2-40B4-BE49-F238E27FC236}">
                <a16:creationId xmlns:a16="http://schemas.microsoft.com/office/drawing/2014/main" id="{75B94ADB-BFA4-415A-AF33-1DE67772F9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9830997"/>
              </p:ext>
            </p:extLst>
          </p:nvPr>
        </p:nvGraphicFramePr>
        <p:xfrm>
          <a:off x="357809" y="2366307"/>
          <a:ext cx="11595652" cy="994410"/>
        </p:xfrm>
        <a:graphic>
          <a:graphicData uri="http://schemas.openxmlformats.org/drawingml/2006/table">
            <a:tbl>
              <a:tblPr/>
              <a:tblGrid>
                <a:gridCol w="5587949">
                  <a:extLst>
                    <a:ext uri="{9D8B030D-6E8A-4147-A177-3AD203B41FA5}">
                      <a16:colId xmlns:a16="http://schemas.microsoft.com/office/drawing/2014/main" val="1245289366"/>
                    </a:ext>
                  </a:extLst>
                </a:gridCol>
                <a:gridCol w="6007703">
                  <a:extLst>
                    <a:ext uri="{9D8B030D-6E8A-4147-A177-3AD203B41FA5}">
                      <a16:colId xmlns:a16="http://schemas.microsoft.com/office/drawing/2014/main" val="1133157191"/>
                    </a:ext>
                  </a:extLst>
                </a:gridCol>
              </a:tblGrid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REAJUSTE DO PISO 2017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7,64%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4595018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ctr" fontAlgn="b"/>
                      <a:r>
                        <a:rPr lang="pt-BR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REAJUSTE DO PISO 2018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32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6,81%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60491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669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86B93D27-B17F-4365-A79C-872E4D5FA40C}"/>
              </a:ext>
            </a:extLst>
          </p:cNvPr>
          <p:cNvSpPr/>
          <p:nvPr/>
        </p:nvSpPr>
        <p:spPr>
          <a:xfrm>
            <a:off x="-1" y="26174"/>
            <a:ext cx="12192001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pt-BR" sz="3200" b="1" u="sng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AVALIAÇÃO DAS POLÍTICAS PÚBLIDAS EDUCACIONAIS</a:t>
            </a:r>
            <a:endParaRPr lang="pt-BR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just">
              <a:spcAft>
                <a:spcPts val="0"/>
              </a:spcAft>
            </a:pPr>
            <a:r>
              <a:rPr lang="pt-BR" sz="3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</a:p>
          <a:p>
            <a:pPr algn="just">
              <a:spcAft>
                <a:spcPts val="0"/>
              </a:spcAft>
            </a:pPr>
            <a:endParaRPr lang="pt-BR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ctr">
              <a:spcAft>
                <a:spcPts val="0"/>
              </a:spcAft>
            </a:pPr>
            <a:r>
              <a:rPr lang="pt-B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“Avaliação como instrumento importante para melhoria da eficiência do gasto público, da qualidade da gestão, do controle social sobre a efetividade da ação do Estado, pela divulgação de resultados das ações de governo.” (Ramos e </a:t>
            </a:r>
            <a:r>
              <a:rPr lang="pt-BR" sz="4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Schabbach</a:t>
            </a:r>
            <a:r>
              <a:rPr lang="pt-BR" sz="4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Times New Roman" panose="02020603050405020304" pitchFamily="18" charset="0"/>
              </a:rPr>
              <a:t>, 2012, p. 1272).</a:t>
            </a:r>
            <a:endParaRPr lang="pt-BR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5966019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7B06C0BA-74F3-4535-89F5-EEBEB49B8B8F}"/>
              </a:ext>
            </a:extLst>
          </p:cNvPr>
          <p:cNvSpPr/>
          <p:nvPr/>
        </p:nvSpPr>
        <p:spPr>
          <a:xfrm>
            <a:off x="0" y="0"/>
            <a:ext cx="12192000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pt-BR" sz="3600" b="1" u="sng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“A EDUCAÇÃO MUNICIPAL EM TEMPOS DE DESAFIOS”</a:t>
            </a:r>
            <a:endParaRPr lang="pt-BR" sz="3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ctr">
              <a:spcAft>
                <a:spcPts val="0"/>
              </a:spcAft>
            </a:pPr>
            <a:endParaRPr lang="pt-BR" sz="3200" b="1" dirty="0">
              <a:solidFill>
                <a:schemeClr val="bg1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pt-BR" sz="3200" b="1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 </a:t>
            </a:r>
            <a:endParaRPr lang="pt-BR" sz="3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ctr">
              <a:spcAft>
                <a:spcPts val="0"/>
              </a:spcAft>
            </a:pPr>
            <a:r>
              <a:rPr lang="pt-BR" sz="32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Os desafios também apresentam oportunidades, são momentos para as lideranças refletirem sobre as bases de sustentação de suas atividades e investirem tempo, esforço e otimização de investimentos no fortalecimento das bases da gestão, é o momento de atravessar este caminho com consciência e visão de futuro e fortalecer-se.</a:t>
            </a:r>
            <a:endParaRPr lang="pt-BR" sz="3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417382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7B06C0BA-74F3-4535-89F5-EEBEB49B8B8F}"/>
              </a:ext>
            </a:extLst>
          </p:cNvPr>
          <p:cNvSpPr/>
          <p:nvPr/>
        </p:nvSpPr>
        <p:spPr>
          <a:xfrm>
            <a:off x="0" y="0"/>
            <a:ext cx="12192000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pt-BR" sz="4000" b="1" u="sng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Muito obrigado!</a:t>
            </a:r>
          </a:p>
          <a:p>
            <a:pPr algn="ctr">
              <a:spcAft>
                <a:spcPts val="0"/>
              </a:spcAft>
            </a:pPr>
            <a:endParaRPr lang="pt-BR" sz="4000" b="1" u="sng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ctr">
              <a:spcAft>
                <a:spcPts val="0"/>
              </a:spcAft>
            </a:pPr>
            <a:r>
              <a:rPr lang="pt-BR" sz="4000" b="1" u="sng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JOSÉ CAVALCANTE ARNAUD</a:t>
            </a:r>
          </a:p>
          <a:p>
            <a:pPr algn="ctr">
              <a:spcAft>
                <a:spcPts val="0"/>
              </a:spcAft>
            </a:pPr>
            <a:endParaRPr lang="pt-BR" sz="4000" b="1" u="sng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ctr">
              <a:spcAft>
                <a:spcPts val="0"/>
              </a:spcAft>
            </a:pPr>
            <a:r>
              <a:rPr lang="pt-BR" sz="4000" b="1" u="sng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Consultoria Educacional</a:t>
            </a:r>
            <a:endParaRPr lang="pt-BR" sz="36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ctr">
              <a:spcAft>
                <a:spcPts val="0"/>
              </a:spcAft>
            </a:pPr>
            <a:endParaRPr lang="pt-BR" sz="3600" b="1" dirty="0">
              <a:solidFill>
                <a:schemeClr val="bg1"/>
              </a:solidFill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pt-BR" sz="3600" b="1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</a:rPr>
              <a:t> (85) 9.9991.2050 (Tim/WhatsApp)</a:t>
            </a:r>
          </a:p>
          <a:p>
            <a:pPr algn="ctr">
              <a:spcAft>
                <a:spcPts val="0"/>
              </a:spcAft>
            </a:pPr>
            <a:endParaRPr lang="pt-BR" sz="3600" b="1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ctr">
              <a:spcAft>
                <a:spcPts val="0"/>
              </a:spcAft>
            </a:pPr>
            <a:r>
              <a:rPr lang="pt-BR" sz="36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arnaudcavalcante@hotmail.com</a:t>
            </a:r>
          </a:p>
          <a:p>
            <a:pPr algn="ctr">
              <a:spcAft>
                <a:spcPts val="0"/>
              </a:spcAft>
            </a:pPr>
            <a:endParaRPr lang="pt-BR" sz="36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7360849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0" y="14063"/>
            <a:ext cx="12192000" cy="120032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TIPIFICAÇÃO DAS ESCOLAS</a:t>
            </a:r>
          </a:p>
          <a:p>
            <a:pPr algn="ctr"/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QUADRO DE DOTAÇÃO DAS ESCOLAS – </a:t>
            </a:r>
            <a:r>
              <a:rPr lang="pt-BR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NÚCLEO GESTOR</a:t>
            </a:r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/>
          </p:nvPr>
        </p:nvGraphicFramePr>
        <p:xfrm>
          <a:off x="-1" y="1270663"/>
          <a:ext cx="12192002" cy="5256746"/>
        </p:xfrm>
        <a:graphic>
          <a:graphicData uri="http://schemas.openxmlformats.org/drawingml/2006/table">
            <a:tbl>
              <a:tblPr/>
              <a:tblGrid>
                <a:gridCol w="3768353">
                  <a:extLst>
                    <a:ext uri="{9D8B030D-6E8A-4147-A177-3AD203B41FA5}">
                      <a16:colId xmlns:a16="http://schemas.microsoft.com/office/drawing/2014/main" val="4250765640"/>
                    </a:ext>
                  </a:extLst>
                </a:gridCol>
                <a:gridCol w="1893368">
                  <a:extLst>
                    <a:ext uri="{9D8B030D-6E8A-4147-A177-3AD203B41FA5}">
                      <a16:colId xmlns:a16="http://schemas.microsoft.com/office/drawing/2014/main" val="755049982"/>
                    </a:ext>
                  </a:extLst>
                </a:gridCol>
                <a:gridCol w="1893368">
                  <a:extLst>
                    <a:ext uri="{9D8B030D-6E8A-4147-A177-3AD203B41FA5}">
                      <a16:colId xmlns:a16="http://schemas.microsoft.com/office/drawing/2014/main" val="977999516"/>
                    </a:ext>
                  </a:extLst>
                </a:gridCol>
                <a:gridCol w="1838221">
                  <a:extLst>
                    <a:ext uri="{9D8B030D-6E8A-4147-A177-3AD203B41FA5}">
                      <a16:colId xmlns:a16="http://schemas.microsoft.com/office/drawing/2014/main" val="845801807"/>
                    </a:ext>
                  </a:extLst>
                </a:gridCol>
                <a:gridCol w="992640">
                  <a:extLst>
                    <a:ext uri="{9D8B030D-6E8A-4147-A177-3AD203B41FA5}">
                      <a16:colId xmlns:a16="http://schemas.microsoft.com/office/drawing/2014/main" val="973678895"/>
                    </a:ext>
                  </a:extLst>
                </a:gridCol>
                <a:gridCol w="1806052">
                  <a:extLst>
                    <a:ext uri="{9D8B030D-6E8A-4147-A177-3AD203B41FA5}">
                      <a16:colId xmlns:a16="http://schemas.microsoft.com/office/drawing/2014/main" val="105832555"/>
                    </a:ext>
                  </a:extLst>
                </a:gridCol>
              </a:tblGrid>
              <a:tr h="71436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TIPIFICAÇÃO/CARGO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CARGO/QUANTIDADE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Nº ESCOLAS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8997072"/>
                  </a:ext>
                </a:extLst>
              </a:tr>
              <a:tr h="97055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DIRETOR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COORDENADOR PEDAGÓGICO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SECRETÁRIO ESCOLAR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728852"/>
                  </a:ext>
                </a:extLst>
              </a:tr>
              <a:tr h="517299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Tipo A (acima de 500 alunos)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06915177"/>
                  </a:ext>
                </a:extLst>
              </a:tr>
              <a:tr h="517299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Tipo B (251 A 500 alunos)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0546447"/>
                  </a:ext>
                </a:extLst>
              </a:tr>
              <a:tr h="517299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Tipo C (de 101 a 250 alunos)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1140667"/>
                  </a:ext>
                </a:extLst>
              </a:tr>
              <a:tr h="517299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Tipo D (51 a 100 alunos)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24409027"/>
                  </a:ext>
                </a:extLst>
              </a:tr>
              <a:tr h="517299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Tipo E (menos de 50 alunos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800" b="1" i="0" u="none" strike="noStrike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i="0" u="none" strike="noStrike" dirty="0">
                          <a:solidFill>
                            <a:srgbClr val="C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770134"/>
                  </a:ext>
                </a:extLst>
              </a:tr>
              <a:tr h="985332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200" b="1" i="0" u="none" strike="noStrike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rial" panose="020B0604020202020204" pitchFamily="34" charset="0"/>
                        </a:rPr>
                        <a:t>35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9303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42547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0" y="14063"/>
            <a:ext cx="12192000" cy="120032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TIPIFICAÇÃO DAS ESCOLAS</a:t>
            </a:r>
          </a:p>
          <a:p>
            <a:pPr algn="ctr"/>
            <a:r>
              <a:rPr lang="pt-B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DOTAÇÃO DE PESSOAL DAS ESCOLAS – </a:t>
            </a:r>
            <a:r>
              <a:rPr lang="pt-B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ADMINISTRATIVO/SERVIÇOS</a:t>
            </a:r>
            <a:r>
              <a:rPr lang="pt-BR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/>
          </p:nvPr>
        </p:nvGraphicFramePr>
        <p:xfrm>
          <a:off x="-1" y="1284030"/>
          <a:ext cx="12192002" cy="5242929"/>
        </p:xfrm>
        <a:graphic>
          <a:graphicData uri="http://schemas.openxmlformats.org/drawingml/2006/table">
            <a:tbl>
              <a:tblPr/>
              <a:tblGrid>
                <a:gridCol w="3836574">
                  <a:extLst>
                    <a:ext uri="{9D8B030D-6E8A-4147-A177-3AD203B41FA5}">
                      <a16:colId xmlns:a16="http://schemas.microsoft.com/office/drawing/2014/main" val="616219743"/>
                    </a:ext>
                  </a:extLst>
                </a:gridCol>
                <a:gridCol w="1502988">
                  <a:extLst>
                    <a:ext uri="{9D8B030D-6E8A-4147-A177-3AD203B41FA5}">
                      <a16:colId xmlns:a16="http://schemas.microsoft.com/office/drawing/2014/main" val="4005571506"/>
                    </a:ext>
                  </a:extLst>
                </a:gridCol>
                <a:gridCol w="1680974">
                  <a:extLst>
                    <a:ext uri="{9D8B030D-6E8A-4147-A177-3AD203B41FA5}">
                      <a16:colId xmlns:a16="http://schemas.microsoft.com/office/drawing/2014/main" val="3079968489"/>
                    </a:ext>
                  </a:extLst>
                </a:gridCol>
                <a:gridCol w="1680974">
                  <a:extLst>
                    <a:ext uri="{9D8B030D-6E8A-4147-A177-3AD203B41FA5}">
                      <a16:colId xmlns:a16="http://schemas.microsoft.com/office/drawing/2014/main" val="3052242514"/>
                    </a:ext>
                  </a:extLst>
                </a:gridCol>
                <a:gridCol w="929480">
                  <a:extLst>
                    <a:ext uri="{9D8B030D-6E8A-4147-A177-3AD203B41FA5}">
                      <a16:colId xmlns:a16="http://schemas.microsoft.com/office/drawing/2014/main" val="1806461616"/>
                    </a:ext>
                  </a:extLst>
                </a:gridCol>
                <a:gridCol w="929480">
                  <a:extLst>
                    <a:ext uri="{9D8B030D-6E8A-4147-A177-3AD203B41FA5}">
                      <a16:colId xmlns:a16="http://schemas.microsoft.com/office/drawing/2014/main" val="4266207256"/>
                    </a:ext>
                  </a:extLst>
                </a:gridCol>
                <a:gridCol w="1631532">
                  <a:extLst>
                    <a:ext uri="{9D8B030D-6E8A-4147-A177-3AD203B41FA5}">
                      <a16:colId xmlns:a16="http://schemas.microsoft.com/office/drawing/2014/main" val="3764003235"/>
                    </a:ext>
                  </a:extLst>
                </a:gridCol>
              </a:tblGrid>
              <a:tr h="439366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TIPIFICAÇÃO DAS ESCOLAS MUNICIPAIS - CARGOS ADMINISTRATIVOS/SERVIÇOS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0178067"/>
                  </a:ext>
                </a:extLst>
              </a:tr>
              <a:tr h="564899">
                <a:tc gridSpan="7"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DOTAÇÃO DE PESSOAL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3886247"/>
                  </a:ext>
                </a:extLst>
              </a:tr>
              <a:tr h="439366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TIPIFICAÇÃO/CARGO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CARGO/QUANTIDADE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just" fontAlgn="ctr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Nº ESCOLAS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8137108"/>
                  </a:ext>
                </a:extLst>
              </a:tr>
              <a:tr h="422628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AG. ADM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AUX. SERV. LIMPEZA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AUX.SERV. MERENDA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VIGIA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CCE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32720"/>
                  </a:ext>
                </a:extLst>
              </a:tr>
              <a:tr h="43936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Tipo A (acima de 500 alunos)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94487656"/>
                  </a:ext>
                </a:extLst>
              </a:tr>
              <a:tr h="43936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Tipo B (251 A 500 alunos)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3427792"/>
                  </a:ext>
                </a:extLst>
              </a:tr>
              <a:tr h="43936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Tipo C (de 101 a 250 alunos)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14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9278007"/>
                  </a:ext>
                </a:extLst>
              </a:tr>
              <a:tr h="43936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Tipo D (51 a 100 alunos)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6141802"/>
                  </a:ext>
                </a:extLst>
              </a:tr>
              <a:tr h="439366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Tipo E (menos de 50 alunos) *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2000" b="1" i="0" u="none" strike="noStrike" dirty="0">
                          <a:solidFill>
                            <a:srgbClr val="C00000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61540992"/>
                  </a:ext>
                </a:extLst>
              </a:tr>
              <a:tr h="564899"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8B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35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4193240"/>
                  </a:ext>
                </a:extLst>
              </a:tr>
              <a:tr h="418444">
                <a:tc gridSpan="3">
                  <a:txBody>
                    <a:bodyPr/>
                    <a:lstStyle/>
                    <a:p>
                      <a:pPr algn="l" fontAlgn="ctr"/>
                      <a:r>
                        <a:rPr lang="pt-BR" sz="14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(*) 01 Auxiliar de Serviços responsável pela limpeza e merenda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endParaRPr lang="pt-BR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53601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16838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0" y="14063"/>
            <a:ext cx="12192000" cy="646331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QUADRO GERAL – LOTAÇÃO x DOTAÇÃO DE PESSOAL</a:t>
            </a:r>
            <a:endParaRPr lang="pt-BR" sz="36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/>
          </p:nvPr>
        </p:nvGraphicFramePr>
        <p:xfrm>
          <a:off x="0" y="728339"/>
          <a:ext cx="12192000" cy="5672458"/>
        </p:xfrm>
        <a:graphic>
          <a:graphicData uri="http://schemas.openxmlformats.org/drawingml/2006/table">
            <a:tbl>
              <a:tblPr/>
              <a:tblGrid>
                <a:gridCol w="2747192">
                  <a:extLst>
                    <a:ext uri="{9D8B030D-6E8A-4147-A177-3AD203B41FA5}">
                      <a16:colId xmlns:a16="http://schemas.microsoft.com/office/drawing/2014/main" val="207626454"/>
                    </a:ext>
                  </a:extLst>
                </a:gridCol>
                <a:gridCol w="564346">
                  <a:extLst>
                    <a:ext uri="{9D8B030D-6E8A-4147-A177-3AD203B41FA5}">
                      <a16:colId xmlns:a16="http://schemas.microsoft.com/office/drawing/2014/main" val="2426606834"/>
                    </a:ext>
                  </a:extLst>
                </a:gridCol>
                <a:gridCol w="2747192">
                  <a:extLst>
                    <a:ext uri="{9D8B030D-6E8A-4147-A177-3AD203B41FA5}">
                      <a16:colId xmlns:a16="http://schemas.microsoft.com/office/drawing/2014/main" val="1177245562"/>
                    </a:ext>
                  </a:extLst>
                </a:gridCol>
                <a:gridCol w="1267117">
                  <a:extLst>
                    <a:ext uri="{9D8B030D-6E8A-4147-A177-3AD203B41FA5}">
                      <a16:colId xmlns:a16="http://schemas.microsoft.com/office/drawing/2014/main" val="2076807682"/>
                    </a:ext>
                  </a:extLst>
                </a:gridCol>
                <a:gridCol w="1469429">
                  <a:extLst>
                    <a:ext uri="{9D8B030D-6E8A-4147-A177-3AD203B41FA5}">
                      <a16:colId xmlns:a16="http://schemas.microsoft.com/office/drawing/2014/main" val="2529965517"/>
                    </a:ext>
                  </a:extLst>
                </a:gridCol>
                <a:gridCol w="873139">
                  <a:extLst>
                    <a:ext uri="{9D8B030D-6E8A-4147-A177-3AD203B41FA5}">
                      <a16:colId xmlns:a16="http://schemas.microsoft.com/office/drawing/2014/main" val="971098367"/>
                    </a:ext>
                  </a:extLst>
                </a:gridCol>
                <a:gridCol w="1341653">
                  <a:extLst>
                    <a:ext uri="{9D8B030D-6E8A-4147-A177-3AD203B41FA5}">
                      <a16:colId xmlns:a16="http://schemas.microsoft.com/office/drawing/2014/main" val="2694008689"/>
                    </a:ext>
                  </a:extLst>
                </a:gridCol>
                <a:gridCol w="1181932">
                  <a:extLst>
                    <a:ext uri="{9D8B030D-6E8A-4147-A177-3AD203B41FA5}">
                      <a16:colId xmlns:a16="http://schemas.microsoft.com/office/drawing/2014/main" val="3123777996"/>
                    </a:ext>
                  </a:extLst>
                </a:gridCol>
              </a:tblGrid>
              <a:tr h="515678">
                <a:tc gridSpan="8">
                  <a:txBody>
                    <a:bodyPr/>
                    <a:lstStyle/>
                    <a:p>
                      <a:pPr algn="ctr" fontAlgn="ctr"/>
                      <a:r>
                        <a:rPr lang="pt-BR" sz="2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QUADRO GERAL DE DOTAÇÃO x LOTAÇÃO</a:t>
                      </a:r>
                    </a:p>
                  </a:txBody>
                  <a:tcPr marL="8452" marR="8452" marT="8452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BF8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0170317"/>
                  </a:ext>
                </a:extLst>
              </a:tr>
              <a:tr h="515678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DOTAÇÃO</a:t>
                      </a:r>
                    </a:p>
                  </a:txBody>
                  <a:tcPr marL="8452" marR="8452" marT="84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LOTAÇÃO</a:t>
                      </a:r>
                    </a:p>
                  </a:txBody>
                  <a:tcPr marL="8452" marR="8452" marT="84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SITUAÇÃO</a:t>
                      </a:r>
                    </a:p>
                  </a:txBody>
                  <a:tcPr marL="8452" marR="8452" marT="84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242529"/>
                  </a:ext>
                </a:extLst>
              </a:tr>
              <a:tr h="515678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CARGO</a:t>
                      </a:r>
                    </a:p>
                  </a:txBody>
                  <a:tcPr marL="8452" marR="8452" marT="84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Nº</a:t>
                      </a:r>
                    </a:p>
                  </a:txBody>
                  <a:tcPr marL="8452" marR="8452" marT="84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A969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CARGO</a:t>
                      </a:r>
                    </a:p>
                  </a:txBody>
                  <a:tcPr marL="8452" marR="8452" marT="84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EFETIVO</a:t>
                      </a:r>
                    </a:p>
                  </a:txBody>
                  <a:tcPr marL="8452" marR="8452" marT="84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CONTRATO</a:t>
                      </a:r>
                    </a:p>
                  </a:txBody>
                  <a:tcPr marL="8452" marR="8452" marT="84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8452" marR="8452" marT="84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CARÊNCIA</a:t>
                      </a:r>
                    </a:p>
                  </a:txBody>
                  <a:tcPr marL="8452" marR="8452" marT="84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EXCESSO</a:t>
                      </a:r>
                    </a:p>
                  </a:txBody>
                  <a:tcPr marL="8452" marR="8452" marT="84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57416976"/>
                  </a:ext>
                </a:extLst>
              </a:tr>
              <a:tr h="515678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Diretor</a:t>
                      </a:r>
                    </a:p>
                  </a:txBody>
                  <a:tcPr marL="8452" marR="8452" marT="84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32</a:t>
                      </a:r>
                    </a:p>
                  </a:txBody>
                  <a:tcPr marL="8452" marR="8452" marT="84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Diretor</a:t>
                      </a:r>
                    </a:p>
                  </a:txBody>
                  <a:tcPr marL="8452" marR="8452" marT="84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8452" marR="8452" marT="84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2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? </a:t>
                      </a:r>
                    </a:p>
                  </a:txBody>
                  <a:tcPr marL="8452" marR="8452" marT="84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35</a:t>
                      </a:r>
                    </a:p>
                  </a:txBody>
                  <a:tcPr marL="8452" marR="8452" marT="84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363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452" marR="8452" marT="84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-3</a:t>
                      </a:r>
                    </a:p>
                  </a:txBody>
                  <a:tcPr marL="8452" marR="8452" marT="84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253284"/>
                  </a:ext>
                </a:extLst>
              </a:tr>
              <a:tr h="515678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Coordenador Pedagógico</a:t>
                      </a:r>
                    </a:p>
                  </a:txBody>
                  <a:tcPr marL="8452" marR="8452" marT="84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8452" marR="8452" marT="84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Coordenador Pedagógico</a:t>
                      </a:r>
                    </a:p>
                  </a:txBody>
                  <a:tcPr marL="8452" marR="8452" marT="84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8452" marR="8452" marT="84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2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?</a:t>
                      </a:r>
                    </a:p>
                  </a:txBody>
                  <a:tcPr marL="8452" marR="8452" marT="84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8452" marR="8452" marT="84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363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452" marR="8452" marT="84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-9</a:t>
                      </a:r>
                    </a:p>
                  </a:txBody>
                  <a:tcPr marL="8452" marR="8452" marT="84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4207731"/>
                  </a:ext>
                </a:extLst>
              </a:tr>
              <a:tr h="515678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Secretário Escolar</a:t>
                      </a:r>
                    </a:p>
                  </a:txBody>
                  <a:tcPr marL="8452" marR="8452" marT="84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8452" marR="8452" marT="84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Secretário Escolar</a:t>
                      </a:r>
                    </a:p>
                  </a:txBody>
                  <a:tcPr marL="8452" marR="8452" marT="84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8452" marR="8452" marT="84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2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?</a:t>
                      </a:r>
                    </a:p>
                  </a:txBody>
                  <a:tcPr marL="8452" marR="8452" marT="84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8452" marR="8452" marT="84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363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452" marR="8452" marT="84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-3</a:t>
                      </a:r>
                    </a:p>
                  </a:txBody>
                  <a:tcPr marL="8452" marR="8452" marT="84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6894088"/>
                  </a:ext>
                </a:extLst>
              </a:tr>
              <a:tr h="515678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Agente Administrativo</a:t>
                      </a:r>
                    </a:p>
                  </a:txBody>
                  <a:tcPr marL="8452" marR="8452" marT="84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8452" marR="8452" marT="84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Agente Administrativo</a:t>
                      </a:r>
                    </a:p>
                  </a:txBody>
                  <a:tcPr marL="8452" marR="8452" marT="84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8452" marR="8452" marT="84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2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?</a:t>
                      </a:r>
                    </a:p>
                  </a:txBody>
                  <a:tcPr marL="8452" marR="8452" marT="84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8452" marR="8452" marT="84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363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8452" marR="8452" marT="84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452" marR="8452" marT="84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0627829"/>
                  </a:ext>
                </a:extLst>
              </a:tr>
              <a:tr h="515678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Auxiliar de Serviços - Limpeza</a:t>
                      </a:r>
                    </a:p>
                  </a:txBody>
                  <a:tcPr marL="8452" marR="8452" marT="84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91</a:t>
                      </a:r>
                    </a:p>
                  </a:txBody>
                  <a:tcPr marL="8452" marR="8452" marT="84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Auxiliar de Serviços - Limpeza</a:t>
                      </a:r>
                    </a:p>
                  </a:txBody>
                  <a:tcPr marL="8452" marR="8452" marT="84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114</a:t>
                      </a:r>
                    </a:p>
                  </a:txBody>
                  <a:tcPr marL="8452" marR="8452" marT="84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2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?</a:t>
                      </a:r>
                    </a:p>
                  </a:txBody>
                  <a:tcPr marL="8452" marR="8452" marT="84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114</a:t>
                      </a:r>
                    </a:p>
                  </a:txBody>
                  <a:tcPr marL="8452" marR="8452" marT="84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363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452" marR="8452" marT="84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-23</a:t>
                      </a:r>
                    </a:p>
                  </a:txBody>
                  <a:tcPr marL="8452" marR="8452" marT="84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7066223"/>
                  </a:ext>
                </a:extLst>
              </a:tr>
              <a:tr h="515678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Auxiliar de Serviços - Merenda</a:t>
                      </a:r>
                    </a:p>
                  </a:txBody>
                  <a:tcPr marL="8452" marR="8452" marT="84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</a:p>
                  </a:txBody>
                  <a:tcPr marL="8452" marR="8452" marT="84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Auxiliar de Serviços - Merenda</a:t>
                      </a:r>
                    </a:p>
                  </a:txBody>
                  <a:tcPr marL="8452" marR="8452" marT="84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8452" marR="8452" marT="84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2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?</a:t>
                      </a:r>
                    </a:p>
                  </a:txBody>
                  <a:tcPr marL="8452" marR="8452" marT="84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50</a:t>
                      </a:r>
                    </a:p>
                  </a:txBody>
                  <a:tcPr marL="8452" marR="8452" marT="84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363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452" marR="8452" marT="84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-17</a:t>
                      </a:r>
                    </a:p>
                  </a:txBody>
                  <a:tcPr marL="8452" marR="8452" marT="84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6604536"/>
                  </a:ext>
                </a:extLst>
              </a:tr>
              <a:tr h="515678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Vigia</a:t>
                      </a:r>
                    </a:p>
                  </a:txBody>
                  <a:tcPr marL="8452" marR="8452" marT="84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57</a:t>
                      </a:r>
                    </a:p>
                  </a:txBody>
                  <a:tcPr marL="8452" marR="8452" marT="84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Vigia</a:t>
                      </a:r>
                    </a:p>
                  </a:txBody>
                  <a:tcPr marL="8452" marR="8452" marT="84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0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</a:p>
                  </a:txBody>
                  <a:tcPr marL="8452" marR="8452" marT="84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32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 ?</a:t>
                      </a:r>
                    </a:p>
                  </a:txBody>
                  <a:tcPr marL="8452" marR="8452" marT="84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60</a:t>
                      </a:r>
                    </a:p>
                  </a:txBody>
                  <a:tcPr marL="8452" marR="8452" marT="84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363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8452" marR="8452" marT="84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-3</a:t>
                      </a:r>
                    </a:p>
                  </a:txBody>
                  <a:tcPr marL="8452" marR="8452" marT="84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4626383"/>
                  </a:ext>
                </a:extLst>
              </a:tr>
              <a:tr h="515678"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8452" marR="8452" marT="84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288</a:t>
                      </a:r>
                    </a:p>
                  </a:txBody>
                  <a:tcPr marL="8452" marR="8452" marT="84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TOTAL</a:t>
                      </a:r>
                    </a:p>
                  </a:txBody>
                  <a:tcPr marL="8452" marR="8452" marT="84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342</a:t>
                      </a:r>
                    </a:p>
                  </a:txBody>
                  <a:tcPr marL="8452" marR="8452" marT="84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8452" marR="8452" marT="84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342</a:t>
                      </a:r>
                    </a:p>
                  </a:txBody>
                  <a:tcPr marL="8452" marR="8452" marT="84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6363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8452" marR="8452" marT="84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2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-58</a:t>
                      </a:r>
                    </a:p>
                  </a:txBody>
                  <a:tcPr marL="8452" marR="8452" marT="84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14768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22383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123</a:t>
            </a:fld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375227" y="138771"/>
            <a:ext cx="11469189" cy="618630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pt-BR" sz="4400" b="1" dirty="0"/>
              <a:t>Custo Escola Qualidade – CEQ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pt-BR" sz="4400" b="1" dirty="0"/>
              <a:t>Planejamento de Rede: </a:t>
            </a:r>
            <a:r>
              <a:rPr lang="pt-BR" sz="4400" b="1" dirty="0" err="1"/>
              <a:t>Georeferenciamento</a:t>
            </a:r>
            <a:r>
              <a:rPr lang="pt-BR" sz="4400" b="1" dirty="0"/>
              <a:t> e </a:t>
            </a:r>
            <a:r>
              <a:rPr lang="pt-BR" sz="4400" b="1" dirty="0" err="1"/>
              <a:t>Microplanejamento</a:t>
            </a:r>
            <a:r>
              <a:rPr lang="pt-BR" sz="4400" b="1" dirty="0"/>
              <a:t>/Transporte Escolar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pt-BR" sz="4400" b="1" dirty="0"/>
              <a:t>Escolas: Unidades Orçamentárias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pt-BR" sz="4400" b="1" dirty="0"/>
              <a:t>Democratização e Acesso a Informação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pt-BR" sz="4400" b="1" dirty="0"/>
              <a:t>Planejamento de longo prazo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pt-BR" sz="4400" b="1" dirty="0"/>
              <a:t>Sistema de Gestão da Qualidade da Aprendizagem </a:t>
            </a:r>
          </a:p>
          <a:p>
            <a:pPr marL="457200" indent="-457200" algn="ctr">
              <a:buFont typeface="Arial" panose="020B0604020202020204" pitchFamily="34" charset="0"/>
              <a:buChar char="•"/>
            </a:pPr>
            <a:r>
              <a:rPr lang="pt-BR" sz="4400" b="1" dirty="0"/>
              <a:t>Outras ações decorrentes do processo</a:t>
            </a:r>
            <a:r>
              <a:rPr lang="pt-BR" sz="36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508237668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124</a:t>
            </a:fld>
            <a:endParaRPr lang="pt-BR"/>
          </a:p>
        </p:txBody>
      </p:sp>
      <p:sp>
        <p:nvSpPr>
          <p:cNvPr id="2" name="CaixaDeTexto 1"/>
          <p:cNvSpPr txBox="1"/>
          <p:nvPr/>
        </p:nvSpPr>
        <p:spPr>
          <a:xfrm>
            <a:off x="0" y="6252"/>
            <a:ext cx="12191999" cy="634019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3600" b="1" u="sng" dirty="0">
                <a:hlinkClick r:id="rId2"/>
              </a:rPr>
              <a:t>LEI Nº 12.960, DE 27 DE MARÇO DE 2014.</a:t>
            </a:r>
            <a:endParaRPr lang="pt-BR" sz="3600" dirty="0"/>
          </a:p>
          <a:p>
            <a:endParaRPr lang="pt-BR" dirty="0"/>
          </a:p>
          <a:p>
            <a:endParaRPr lang="pt-BR" dirty="0"/>
          </a:p>
          <a:p>
            <a:r>
              <a:rPr lang="pt-BR" sz="2400" b="1" dirty="0"/>
              <a:t>Art. 1</a:t>
            </a:r>
            <a:r>
              <a:rPr lang="pt-BR" sz="2400" b="1" u="sng" baseline="30000" dirty="0"/>
              <a:t>o</a:t>
            </a:r>
            <a:r>
              <a:rPr lang="pt-BR" sz="2400" b="1" dirty="0"/>
              <a:t> O art. 28 da </a:t>
            </a:r>
            <a:r>
              <a:rPr lang="pt-BR" sz="2400" b="1" u="sng" dirty="0">
                <a:hlinkClick r:id="rId3"/>
              </a:rPr>
              <a:t>Lei n</a:t>
            </a:r>
            <a:r>
              <a:rPr lang="pt-BR" sz="2400" b="1" u="sng" baseline="30000" dirty="0">
                <a:hlinkClick r:id="rId3"/>
              </a:rPr>
              <a:t>o</a:t>
            </a:r>
            <a:r>
              <a:rPr lang="pt-BR" sz="2400" b="1" u="sng" dirty="0">
                <a:hlinkClick r:id="rId3"/>
              </a:rPr>
              <a:t> 9.394, de 20 de dezembro de 1996</a:t>
            </a:r>
            <a:r>
              <a:rPr lang="pt-BR" sz="2400" b="1" dirty="0"/>
              <a:t>, passa a vigorar acrescido do seguinte parágrafo único:</a:t>
            </a:r>
          </a:p>
          <a:p>
            <a:endParaRPr lang="pt-BR" dirty="0"/>
          </a:p>
          <a:p>
            <a:pPr algn="just"/>
            <a:r>
              <a:rPr lang="pt-BR" sz="3200" dirty="0"/>
              <a:t>“Art. 28.  ........................................................................</a:t>
            </a:r>
          </a:p>
          <a:p>
            <a:pPr algn="just"/>
            <a:r>
              <a:rPr lang="pt-BR" sz="3200" dirty="0">
                <a:hlinkClick r:id="rId4"/>
              </a:rPr>
              <a:t>Parágrafo único.  </a:t>
            </a:r>
            <a:r>
              <a:rPr lang="pt-BR" sz="3200" dirty="0"/>
              <a:t>O fechamento de escolas do campo, indígenas e quilombolas </a:t>
            </a:r>
            <a:r>
              <a:rPr lang="pt-BR" sz="3200" u="sng" dirty="0"/>
              <a:t>será precedido de manifestação do órgão normativo do respectivo sistema de ensino</a:t>
            </a:r>
            <a:r>
              <a:rPr lang="pt-BR" sz="3200" dirty="0"/>
              <a:t>, que </a:t>
            </a:r>
            <a:r>
              <a:rPr lang="pt-BR" sz="36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considerará a justificativa apresentada pela Secretaria de Educação, a análise do diagnóstico do impacto da ação</a:t>
            </a:r>
            <a:r>
              <a:rPr lang="pt-BR" sz="3200" u="sng" dirty="0"/>
              <a:t> e a </a:t>
            </a:r>
            <a:r>
              <a:rPr lang="pt-BR" sz="32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manifestação da comunidade escolar.</a:t>
            </a:r>
            <a:r>
              <a:rPr lang="pt-B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  <a:r>
              <a:rPr lang="pt-B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(NR)</a:t>
            </a:r>
          </a:p>
          <a:p>
            <a:pPr algn="ctr"/>
            <a:endParaRPr lang="pt-BR" sz="3200" b="1" dirty="0"/>
          </a:p>
        </p:txBody>
      </p:sp>
    </p:spTree>
    <p:extLst>
      <p:ext uri="{BB962C8B-B14F-4D97-AF65-F5344CB8AC3E}">
        <p14:creationId xmlns:p14="http://schemas.microsoft.com/office/powerpoint/2010/main" val="3944436159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125</a:t>
            </a:fld>
            <a:endParaRPr lang="pt-BR"/>
          </a:p>
        </p:txBody>
      </p:sp>
      <p:sp>
        <p:nvSpPr>
          <p:cNvPr id="6" name="Retângulo de cantos arredondados 5"/>
          <p:cNvSpPr/>
          <p:nvPr/>
        </p:nvSpPr>
        <p:spPr>
          <a:xfrm>
            <a:off x="281354" y="281353"/>
            <a:ext cx="11430000" cy="5216769"/>
          </a:xfrm>
          <a:prstGeom prst="roundRect">
            <a:avLst>
              <a:gd name="adj" fmla="val 6763"/>
            </a:avLst>
          </a:prstGeom>
          <a:gradFill>
            <a:gsLst>
              <a:gs pos="100000">
                <a:srgbClr val="0070C0"/>
              </a:gs>
              <a:gs pos="100000">
                <a:schemeClr val="accent2">
                  <a:satMod val="110000"/>
                  <a:lumMod val="100000"/>
                  <a:shade val="100000"/>
                </a:schemeClr>
              </a:gs>
              <a:gs pos="100000">
                <a:schemeClr val="accent2">
                  <a:lumMod val="99000"/>
                  <a:satMod val="120000"/>
                  <a:shade val="78000"/>
                </a:schemeClr>
              </a:gs>
            </a:gsLst>
          </a:gra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60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Os que os dados e as informações nos indicam?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60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Qual o cenário para a educação pública municipal para 2018?</a:t>
            </a:r>
          </a:p>
        </p:txBody>
      </p:sp>
    </p:spTree>
    <p:extLst>
      <p:ext uri="{BB962C8B-B14F-4D97-AF65-F5344CB8AC3E}">
        <p14:creationId xmlns:p14="http://schemas.microsoft.com/office/powerpoint/2010/main" val="2859545601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126</a:t>
            </a:fld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112542" y="605297"/>
            <a:ext cx="11943469" cy="5170646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/>
            <a:r>
              <a:rPr lang="pt-BR" altLang="pt-BR" sz="6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EMENDA CONSTITUCIONAL Nº 96, DE 15 DE DEZEMBRO DE 2016</a:t>
            </a:r>
          </a:p>
          <a:p>
            <a:pPr algn="ctr"/>
            <a:endParaRPr lang="pt-BR" altLang="pt-BR" sz="6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pt-BR" altLang="pt-BR" sz="66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IMPACTOS NA EDUCAÇÃO PÚBLICA MUNICIPAL</a:t>
            </a:r>
          </a:p>
        </p:txBody>
      </p:sp>
    </p:spTree>
    <p:extLst>
      <p:ext uri="{BB962C8B-B14F-4D97-AF65-F5344CB8AC3E}">
        <p14:creationId xmlns:p14="http://schemas.microsoft.com/office/powerpoint/2010/main" val="2350187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127</a:t>
            </a:fld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0" y="19147"/>
            <a:ext cx="12192000" cy="646331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/>
            <a:r>
              <a:rPr lang="pt-BR" alt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EMENDA CONSTITUCIONAL Nº 95, DE 15.12.2016 (PEC 241)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82062" y="867508"/>
            <a:ext cx="11957538" cy="95410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BR" sz="2800" b="1" dirty="0"/>
              <a:t>Art. 1º </a:t>
            </a:r>
            <a:r>
              <a:rPr lang="pt-BR" sz="2800" b="1" dirty="0">
                <a:hlinkClick r:id="rId2"/>
              </a:rPr>
              <a:t>Ato das Disposições Constitucionais Transitórias</a:t>
            </a:r>
            <a:r>
              <a:rPr lang="pt-BR" sz="2800" b="1" dirty="0"/>
              <a:t> passa a vigorar acrescido dos seguintes </a:t>
            </a:r>
            <a:r>
              <a:rPr lang="pt-BR" sz="2800" b="1" u="sng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arts</a:t>
            </a:r>
            <a:r>
              <a:rPr lang="pt-BR" sz="2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106, 107, 108, 109, 110, 111, 112, 113 e 114</a:t>
            </a:r>
            <a:r>
              <a:rPr lang="pt-BR" sz="2800" b="1" dirty="0"/>
              <a:t>:</a:t>
            </a:r>
            <a:endParaRPr lang="pt-BR" sz="2000" b="1" dirty="0"/>
          </a:p>
        </p:txBody>
      </p:sp>
      <p:sp>
        <p:nvSpPr>
          <p:cNvPr id="7" name="CaixaDeTexto 6"/>
          <p:cNvSpPr txBox="1"/>
          <p:nvPr/>
        </p:nvSpPr>
        <p:spPr>
          <a:xfrm>
            <a:off x="82062" y="2086708"/>
            <a:ext cx="1195753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</a:t>
            </a:r>
            <a:r>
              <a:rPr lang="pt-BR" sz="32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3"/>
              </a:rPr>
              <a:t>Art. 106</a:t>
            </a:r>
            <a:r>
              <a:rPr lang="pt-BR" sz="2800" b="1" dirty="0"/>
              <a:t>. Fica instituído o </a:t>
            </a:r>
            <a:r>
              <a:rPr lang="pt-BR" sz="32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NOVO REGIME FISCAL</a:t>
            </a:r>
            <a:r>
              <a:rPr lang="pt-B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t-BR" sz="2800" b="1" dirty="0"/>
              <a:t>no âmbito dos Orçamentos Fiscal e da Seguridade Social da </a:t>
            </a:r>
            <a:r>
              <a:rPr lang="pt-BR" sz="32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UNIÃO</a:t>
            </a:r>
            <a:r>
              <a:rPr lang="pt-BR" sz="2800" b="1" dirty="0"/>
              <a:t>, que </a:t>
            </a:r>
            <a:r>
              <a:rPr lang="pt-BR" sz="2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vigorará por vinte exercícios financeiros</a:t>
            </a:r>
            <a:r>
              <a:rPr lang="pt-BR" sz="2800" b="1" dirty="0"/>
              <a:t>, nos termos dos </a:t>
            </a:r>
            <a:r>
              <a:rPr lang="pt-BR" sz="2800" b="1" dirty="0" err="1"/>
              <a:t>arts</a:t>
            </a:r>
            <a:r>
              <a:rPr lang="pt-BR" sz="2800" b="1" dirty="0"/>
              <a:t>. 107 a 114 deste Ato das Disposições Constitucionais Transitórias.“</a:t>
            </a:r>
          </a:p>
        </p:txBody>
      </p:sp>
      <p:sp>
        <p:nvSpPr>
          <p:cNvPr id="8" name="Retângulo 7"/>
          <p:cNvSpPr/>
          <p:nvPr/>
        </p:nvSpPr>
        <p:spPr>
          <a:xfrm>
            <a:off x="82062" y="4294000"/>
            <a:ext cx="11957537" cy="18774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800" b="1" dirty="0"/>
              <a:t>Denominada </a:t>
            </a:r>
            <a:r>
              <a:rPr lang="pt-BR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“Novo Regime Fiscal”, </a:t>
            </a:r>
            <a:r>
              <a:rPr lang="pt-BR" sz="2800" b="1" dirty="0"/>
              <a:t>a </a:t>
            </a:r>
            <a:r>
              <a:rPr lang="pt-BR" sz="2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proposta somente é válida para União </a:t>
            </a:r>
            <a:r>
              <a:rPr lang="pt-BR" sz="2800" b="1" dirty="0"/>
              <a:t>e </a:t>
            </a:r>
            <a:r>
              <a:rPr lang="pt-BR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órgãos federais com autonomia orçamentária e financeira</a:t>
            </a:r>
            <a:r>
              <a:rPr lang="pt-BR" sz="2800" b="1" dirty="0"/>
              <a:t>, e vigorará a partir de </a:t>
            </a:r>
            <a:r>
              <a:rPr lang="pt-BR" sz="2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2017 até o exercício de 2036</a:t>
            </a:r>
            <a:r>
              <a:rPr lang="pt-BR" sz="2800" b="1" dirty="0"/>
              <a:t>, com </a:t>
            </a:r>
            <a:r>
              <a:rPr lang="pt-BR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duração de vinte anos</a:t>
            </a:r>
            <a:r>
              <a:rPr lang="pt-BR" sz="2800" b="1" dirty="0"/>
              <a:t>, com possibilidade de </a:t>
            </a:r>
            <a:r>
              <a:rPr lang="pt-B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revisão a partir do décimo ano de vigência</a:t>
            </a:r>
            <a:r>
              <a:rPr lang="pt-BR" sz="28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88540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  <p:bldP spid="8" grpId="0"/>
    </p:bld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128</a:t>
            </a:fld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0" y="19147"/>
            <a:ext cx="12192000" cy="646331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/>
            <a:r>
              <a:rPr lang="pt-BR" alt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EMENDA CONSTITUCIONAL Nº 95, DE 15.12.2016 (PEC 241)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82062" y="749941"/>
            <a:ext cx="11957538" cy="95410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BR" sz="2800" b="1" dirty="0"/>
              <a:t>"</a:t>
            </a:r>
            <a:r>
              <a:rPr lang="pt-BR" sz="2800" b="1" u="sng" dirty="0">
                <a:hlinkClick r:id="rId2"/>
              </a:rPr>
              <a:t>Art. 107</a:t>
            </a:r>
            <a:r>
              <a:rPr lang="pt-BR" sz="2800" b="1" dirty="0"/>
              <a:t>.</a:t>
            </a:r>
            <a:r>
              <a:rPr lang="pt-BR" sz="2800" dirty="0"/>
              <a:t> Ficam estabelecidos, para cada exercício, limites individualizados para as </a:t>
            </a:r>
            <a:r>
              <a:rPr lang="pt-BR" sz="2800" b="1" u="sng" dirty="0"/>
              <a:t>despesas primárias</a:t>
            </a:r>
            <a:r>
              <a:rPr lang="pt-BR" sz="2800" u="sng" dirty="0"/>
              <a:t>:</a:t>
            </a:r>
            <a:endParaRPr lang="pt-BR" sz="2800" b="1" dirty="0"/>
          </a:p>
        </p:txBody>
      </p:sp>
      <p:sp>
        <p:nvSpPr>
          <p:cNvPr id="3" name="CaixaDeTexto 2"/>
          <p:cNvSpPr txBox="1"/>
          <p:nvPr/>
        </p:nvSpPr>
        <p:spPr>
          <a:xfrm>
            <a:off x="211014" y="2483616"/>
            <a:ext cx="11828586" cy="138499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BR" sz="2800" b="1" dirty="0"/>
              <a:t>I - </a:t>
            </a:r>
            <a:r>
              <a:rPr lang="pt-BR" sz="2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 o exercício de 2017</a:t>
            </a:r>
            <a:r>
              <a:rPr lang="pt-BR" sz="2800" b="1" dirty="0"/>
              <a:t>, à </a:t>
            </a:r>
            <a:r>
              <a:rPr lang="pt-BR" sz="2800" b="1" u="sng" dirty="0">
                <a:solidFill>
                  <a:srgbClr val="FF0000"/>
                </a:solidFill>
              </a:rPr>
              <a:t>despesa primária</a:t>
            </a:r>
            <a:r>
              <a:rPr lang="pt-BR" sz="2800" b="1" dirty="0">
                <a:solidFill>
                  <a:srgbClr val="FF0000"/>
                </a:solidFill>
              </a:rPr>
              <a:t> </a:t>
            </a:r>
            <a:r>
              <a:rPr lang="pt-B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paga no exercício de 2016</a:t>
            </a:r>
            <a:r>
              <a:rPr lang="pt-BR" sz="2800" b="1" dirty="0"/>
              <a:t>, incluídos os restos a pagar pagos e demais operações que afetam o resultado primário, corrigida em </a:t>
            </a:r>
            <a:r>
              <a:rPr lang="pt-BR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7,2% (sete inteiros e dois décimos por cento</a:t>
            </a:r>
            <a:r>
              <a:rPr lang="pt-BR" sz="2800" b="1" dirty="0"/>
              <a:t>); e</a:t>
            </a:r>
            <a:endParaRPr lang="pt-B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211015" y="4007616"/>
            <a:ext cx="1182858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400" b="1" dirty="0"/>
              <a:t>II - </a:t>
            </a:r>
            <a:r>
              <a:rPr lang="pt-BR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para os exercícios posteriores</a:t>
            </a:r>
            <a:r>
              <a:rPr lang="pt-BR" sz="2400" b="1" dirty="0"/>
              <a:t>, ao valor do limite referente ao exercício imediatamente anterior, corrigido pela variação do </a:t>
            </a:r>
            <a:r>
              <a:rPr lang="pt-BR" sz="2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Índice Nacional de Preços ao Consumidor Amplo - IPCA</a:t>
            </a:r>
            <a:r>
              <a:rPr lang="pt-BR" sz="2400" b="1" dirty="0"/>
              <a:t>, publicado pelo Instituto Brasileiro de Geografia e Estatística, ou de outro índice que vier a substituí-lo, </a:t>
            </a:r>
            <a:r>
              <a:rPr lang="pt-BR" sz="2400" b="1" u="sng" dirty="0"/>
              <a:t>para o período de doze meses encerrado em junho do exercício anterior a que se refere a lei orçamentária.</a:t>
            </a:r>
            <a:endParaRPr lang="pt-BR" sz="2400" dirty="0"/>
          </a:p>
        </p:txBody>
      </p:sp>
      <p:sp>
        <p:nvSpPr>
          <p:cNvPr id="8" name="Retângulo 7"/>
          <p:cNvSpPr/>
          <p:nvPr/>
        </p:nvSpPr>
        <p:spPr>
          <a:xfrm>
            <a:off x="211014" y="1796233"/>
            <a:ext cx="11828585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pt-BR" sz="2800" b="1" u="sng" dirty="0"/>
              <a:t>§ 1º Cada um dos limites a que se refere o caput deste artigo equivalerá:</a:t>
            </a:r>
          </a:p>
        </p:txBody>
      </p:sp>
    </p:spTree>
    <p:extLst>
      <p:ext uri="{BB962C8B-B14F-4D97-AF65-F5344CB8AC3E}">
        <p14:creationId xmlns:p14="http://schemas.microsoft.com/office/powerpoint/2010/main" val="1445245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3" grpId="0" animBg="1"/>
      <p:bldP spid="7" grpId="0"/>
      <p:bldP spid="8" grpId="0" animBg="1"/>
    </p:bld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129</a:t>
            </a:fld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0" y="19147"/>
            <a:ext cx="12192000" cy="646331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/>
            <a:r>
              <a:rPr lang="pt-BR" alt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EMENDA CONSTITUCIONAL Nº 95, DE 15.12.2016 (PEC 241)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82062" y="738555"/>
            <a:ext cx="11957538" cy="95410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BR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</a:t>
            </a:r>
            <a:r>
              <a:rPr lang="pt-BR" sz="2800" b="1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"/>
              </a:rPr>
              <a:t>Art. 107</a:t>
            </a:r>
            <a:r>
              <a:rPr lang="pt-BR" sz="28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Ficam estabelecidos, para cada exercício, limites individualizados para as </a:t>
            </a:r>
            <a:r>
              <a:rPr lang="pt-BR" sz="2800" b="1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despesas primárias:</a:t>
            </a:r>
            <a:endParaRPr lang="pt-BR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117231" y="1762145"/>
            <a:ext cx="11957538" cy="52322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BR" sz="28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6º Não se incluem na base de cálculo e nos limites estabelecidos neste artigo: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117231" y="2497016"/>
            <a:ext cx="11957538" cy="317009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BR" sz="2000" b="1" dirty="0"/>
              <a:t>I - transferências constitucionais estabelecidas no § 1º do art. 20, no inciso III do parágrafo único do art. 146, no § 5º do art. 153, no art. 157, nos incisos I e II do art. 158, no art. 159 e no § 6º do art. 212, as despesas referentes ao inciso XIV do caput do art. 21, todos da Constituição Federal, e as complementações de que tratam os incisos V e VII do caput do art. 60, deste Ato das Disposições Constitucionais Transitórias;</a:t>
            </a:r>
          </a:p>
          <a:p>
            <a:pPr algn="just"/>
            <a:endParaRPr lang="pt-BR" sz="2000" b="1" dirty="0"/>
          </a:p>
          <a:p>
            <a:pPr algn="just"/>
            <a:r>
              <a:rPr lang="pt-BR" sz="2000" b="1" dirty="0"/>
              <a:t>II - créditos extraordinários a que se refere o § 3º do art. 167 da Constituição Federal;</a:t>
            </a:r>
          </a:p>
          <a:p>
            <a:pPr algn="just"/>
            <a:endParaRPr lang="pt-BR" sz="2000" b="1" dirty="0"/>
          </a:p>
          <a:p>
            <a:pPr algn="just"/>
            <a:r>
              <a:rPr lang="pt-BR" sz="2000" b="1" dirty="0"/>
              <a:t>III - despesas não recorrentes da Justiça Eleitoral com a realização de eleições; e</a:t>
            </a:r>
          </a:p>
          <a:p>
            <a:pPr algn="just"/>
            <a:endParaRPr lang="pt-BR" sz="2000" b="1" dirty="0"/>
          </a:p>
          <a:p>
            <a:pPr algn="just"/>
            <a:r>
              <a:rPr lang="pt-BR" sz="2000" b="1" dirty="0"/>
              <a:t>IV - despesas com aumento de capital de empresas estatais não dependentes.</a:t>
            </a:r>
          </a:p>
        </p:txBody>
      </p:sp>
    </p:spTree>
    <p:extLst>
      <p:ext uri="{BB962C8B-B14F-4D97-AF65-F5344CB8AC3E}">
        <p14:creationId xmlns:p14="http://schemas.microsoft.com/office/powerpoint/2010/main" val="2236091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3" grpId="0" animBg="1"/>
      <p:bldP spid="7" grpId="0" animBg="1"/>
    </p:bld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130</a:t>
            </a:fld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0" y="19147"/>
            <a:ext cx="12192000" cy="646331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/>
            <a:r>
              <a:rPr lang="pt-BR" alt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EMENDA CONSTITUCIONAL Nº 95, DE 15.12.2016 (PEC 241)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82062" y="738555"/>
            <a:ext cx="11957538" cy="83099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BR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</a:t>
            </a:r>
            <a:r>
              <a:rPr lang="pt-BR" sz="2400" b="1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linkClick r:id="rId2"/>
              </a:rPr>
              <a:t>Art. 107</a:t>
            </a:r>
            <a:r>
              <a:rPr lang="pt-BR" sz="2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Ficam estabelecidos, para cada exercício, limites individualizados para as </a:t>
            </a:r>
            <a:r>
              <a:rPr lang="pt-BR" sz="2400" b="1" u="sng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despesas primárias:</a:t>
            </a:r>
            <a:endParaRPr lang="pt-BR" sz="24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117231" y="1744059"/>
            <a:ext cx="11957538" cy="46166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just"/>
            <a:r>
              <a:rPr lang="pt-BR" sz="24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§ 6º Não se incluem na base de cálculo e nos limites estabelecidos neste artigo: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117231" y="2407587"/>
            <a:ext cx="11922368" cy="353943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3200" b="1" dirty="0"/>
              <a:t>a) transferências constitucionais;</a:t>
            </a:r>
            <a:br>
              <a:rPr lang="pt-BR" sz="3200" b="1" dirty="0"/>
            </a:br>
            <a:r>
              <a:rPr lang="pt-BR" sz="3200" b="1" dirty="0"/>
              <a:t>b) outras transferências obrigatórias derivadas de lei que sejam apuradas em função de receita vinculada;</a:t>
            </a:r>
            <a:br>
              <a:rPr lang="pt-BR" sz="3200" b="1" dirty="0"/>
            </a:br>
            <a:r>
              <a:rPr lang="pt-BR" sz="3200" b="1" dirty="0"/>
              <a:t>c) créditos extraordinários;</a:t>
            </a:r>
            <a:br>
              <a:rPr lang="pt-BR" sz="3200" b="1" dirty="0"/>
            </a:br>
            <a:r>
              <a:rPr lang="pt-BR" sz="3200" b="1" dirty="0"/>
              <a:t>d) despesas com realização de eleições pela justiça eleitoral;</a:t>
            </a:r>
            <a:br>
              <a:rPr lang="pt-BR" sz="3200" b="1" dirty="0"/>
            </a:br>
            <a:r>
              <a:rPr lang="pt-BR" sz="3200" b="1" dirty="0"/>
              <a:t>e) despesas com aumento de capital de empresas estatais não dependentes.</a:t>
            </a:r>
          </a:p>
        </p:txBody>
      </p:sp>
    </p:spTree>
    <p:extLst>
      <p:ext uri="{BB962C8B-B14F-4D97-AF65-F5344CB8AC3E}">
        <p14:creationId xmlns:p14="http://schemas.microsoft.com/office/powerpoint/2010/main" val="1416662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3" grpId="0" animBg="1"/>
      <p:bldP spid="7" grpId="0" animBg="1"/>
    </p:bld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Rodapé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pt-BR"/>
              <a:t>José Cavalcante Arnaud - Consultoria Educacional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FC86B-C73D-4CB3-826B-D0BF5DD3C1A7}" type="slidenum">
              <a:rPr lang="pt-BR" smtClean="0"/>
              <a:t>131</a:t>
            </a:fld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0" y="19147"/>
            <a:ext cx="12192000" cy="646331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/>
            <a:r>
              <a:rPr lang="pt-BR" altLang="pt-B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EMENDA CONSTITUCIONAL Nº 95, DE 15.12.2016 (PEC 241)</a:t>
            </a:r>
          </a:p>
        </p:txBody>
      </p:sp>
      <p:sp>
        <p:nvSpPr>
          <p:cNvPr id="8" name="Retângulo 7"/>
          <p:cNvSpPr/>
          <p:nvPr/>
        </p:nvSpPr>
        <p:spPr>
          <a:xfrm>
            <a:off x="139337" y="1550105"/>
            <a:ext cx="11913325" cy="269304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pt-BR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- </a:t>
            </a:r>
            <a:r>
              <a:rPr lang="pt-BR" sz="2400" b="1" u="sng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 exercício de 2017</a:t>
            </a:r>
            <a:r>
              <a:rPr lang="pt-BR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às aplicações mínimas calculadas nos termos do inciso I do § 2º do art. 198 e do caput do art. 212, da Constituição Federal; e</a:t>
            </a:r>
          </a:p>
          <a:p>
            <a:pPr algn="just">
              <a:spcAft>
                <a:spcPts val="0"/>
              </a:spcAft>
            </a:pPr>
            <a:endParaRPr lang="pt-BR" sz="16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080000" algn="just">
              <a:spcAft>
                <a:spcPts val="0"/>
              </a:spcAft>
            </a:pPr>
            <a:r>
              <a:rPr lang="pt-BR" sz="1200" b="1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Art. 198</a:t>
            </a:r>
            <a:r>
              <a:rPr lang="pt-BR" sz="1200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As ações e serviços públicos de saúde integram uma rede regionalizada e hierarquizada e constituem um sistema único, organizado de acordo com as seguintes diretrizes:</a:t>
            </a:r>
            <a:endParaRPr lang="pt-BR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080000" algn="just">
              <a:spcAft>
                <a:spcPts val="0"/>
              </a:spcAft>
            </a:pPr>
            <a:r>
              <a:rPr lang="pt-BR" sz="1200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§ 2º A União, os Estados, o Distrito Federal e os Municípios aplicarão, anualmente, em ações e serviços públicos de saúde recursos mínimos derivados da aplicação de percentuais calculados sobre: </a:t>
            </a:r>
            <a:r>
              <a:rPr lang="pt-BR" sz="1200" i="1" u="sng" dirty="0">
                <a:solidFill>
                  <a:srgbClr val="0000FF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(Incluído pela Emenda Constitucional nº 29, de 2000)</a:t>
            </a:r>
            <a:endParaRPr lang="pt-BR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080000" algn="just">
              <a:spcAft>
                <a:spcPts val="0"/>
              </a:spcAft>
            </a:pPr>
            <a:r>
              <a:rPr lang="pt-BR" sz="1200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 - </a:t>
            </a:r>
            <a:r>
              <a:rPr lang="pt-BR" sz="1200" b="1" i="1" u="sng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 caso da União, a receita corrente líquida do respectivo exercício financeiro, não podendo ser inferior a 15% (quinze por cento);</a:t>
            </a:r>
            <a:r>
              <a:rPr lang="pt-BR" sz="1200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 </a:t>
            </a:r>
            <a:r>
              <a:rPr lang="pt-BR" sz="1200" i="1" u="sng" dirty="0">
                <a:solidFill>
                  <a:srgbClr val="0000FF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3"/>
              </a:rPr>
              <a:t>(Redação dada pela Emenda Constitucional nº 86, de 2015)</a:t>
            </a:r>
            <a:endParaRPr lang="pt-BR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pt-BR" sz="1200" b="1" i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pt-BR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080000" algn="just">
              <a:spcAft>
                <a:spcPts val="0"/>
              </a:spcAft>
            </a:pPr>
            <a:r>
              <a:rPr lang="pt-BR" sz="1200" b="1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Art. 212</a:t>
            </a:r>
            <a:r>
              <a:rPr lang="pt-BR" sz="1200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pt-BR" sz="1600" b="1" i="1" u="sng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União aplicará, anualmente, nunca menos de dezoito</a:t>
            </a:r>
            <a:r>
              <a:rPr lang="pt-BR" sz="1200" i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e os Estados, o Distrito Federal e os Municípios vinte e cinco por cento, no mínimo, da receita resultante de impostos, compreendida a proveniente de transferências, na manutenção e desenvolvimento do ensino.</a:t>
            </a:r>
            <a:endParaRPr lang="pt-BR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tângulo 8"/>
          <p:cNvSpPr/>
          <p:nvPr/>
        </p:nvSpPr>
        <p:spPr>
          <a:xfrm>
            <a:off x="0" y="665478"/>
            <a:ext cx="12192000" cy="80021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pt-BR" sz="2800" b="1" dirty="0">
                <a:solidFill>
                  <a:srgbClr val="0070C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pt-BR" sz="2800" b="1" u="sng" dirty="0">
                <a:solidFill>
                  <a:srgbClr val="0070C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Art. 110</a:t>
            </a:r>
            <a:r>
              <a:rPr lang="pt-BR" sz="2800" b="1" dirty="0">
                <a:solidFill>
                  <a:srgbClr val="0070C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pt-BR" b="1" dirty="0">
                <a:solidFill>
                  <a:srgbClr val="0070C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 vigência do Novo Regime Fiscal, as aplicações mínimas em ações e serviços públicos de saúde e em manutenção e desenvolvimento do ensino equivalerão:</a:t>
            </a:r>
            <a:endParaRPr lang="pt-BR" sz="2000" dirty="0">
              <a:solidFill>
                <a:srgbClr val="0070C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Retângulo 9"/>
          <p:cNvSpPr/>
          <p:nvPr/>
        </p:nvSpPr>
        <p:spPr>
          <a:xfrm>
            <a:off x="139337" y="4407960"/>
            <a:ext cx="11913325" cy="101566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pt-BR" sz="20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II - </a:t>
            </a:r>
            <a:r>
              <a:rPr lang="pt-BR" sz="2000" b="1" u="sng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nos exercícios posteriores</a:t>
            </a:r>
            <a:r>
              <a:rPr lang="pt-BR" sz="20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aos valores calculados para as aplicações mínimas do exercício imediatamente anterior, corrigidos na forma estabelecida pelo inciso II do § 1º do art. 107 deste Ato das Disposições Constitucionais Transitórias."</a:t>
            </a:r>
            <a:endParaRPr lang="pt-BR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274320" y="5597939"/>
            <a:ext cx="11778342" cy="707886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2000" b="1" dirty="0">
                <a:solidFill>
                  <a:srgbClr val="FF0000"/>
                </a:solidFill>
              </a:rPr>
              <a:t>Isto significa que a partir de 2018 a UNIÃO desvincula o seu percentual de vinculação dos Art. 198 e 212, no caso da educação, este fato ocorreu em dois momentos da nossa história: Constituição de 1937 e 1967.</a:t>
            </a:r>
          </a:p>
        </p:txBody>
      </p:sp>
    </p:spTree>
    <p:extLst>
      <p:ext uri="{BB962C8B-B14F-4D97-AF65-F5344CB8AC3E}">
        <p14:creationId xmlns:p14="http://schemas.microsoft.com/office/powerpoint/2010/main" val="1189793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  <p:bldP spid="10" grpId="0" animBg="1"/>
      <p:bldP spid="11" grpId="0" animBg="1"/>
    </p:bld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1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2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3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4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5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6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7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8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19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0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1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3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Escritório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Escritório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7065</TotalTime>
  <Words>6085</Words>
  <Application>Microsoft Office PowerPoint</Application>
  <PresentationFormat>Widescreen</PresentationFormat>
  <Paragraphs>1860</Paragraphs>
  <Slides>131</Slides>
  <Notes>24</Notes>
  <HiddenSlides>0</HiddenSlides>
  <MMClips>0</MMClips>
  <ScaleCrop>false</ScaleCrop>
  <HeadingPairs>
    <vt:vector size="8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Servidores OLE inseridos</vt:lpstr>
      </vt:variant>
      <vt:variant>
        <vt:i4>2</vt:i4>
      </vt:variant>
      <vt:variant>
        <vt:lpstr>Títulos de slides</vt:lpstr>
      </vt:variant>
      <vt:variant>
        <vt:i4>131</vt:i4>
      </vt:variant>
    </vt:vector>
  </HeadingPairs>
  <TitlesOfParts>
    <vt:vector size="139" baseType="lpstr">
      <vt:lpstr>Arial</vt:lpstr>
      <vt:lpstr>Calibri</vt:lpstr>
      <vt:lpstr>Calibri Light</vt:lpstr>
      <vt:lpstr>Play</vt:lpstr>
      <vt:lpstr>Times New Roman</vt:lpstr>
      <vt:lpstr>Tema do Office</vt:lpstr>
      <vt:lpstr>Chart</vt:lpstr>
      <vt:lpstr>Acrobat Document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Arnaud</dc:creator>
  <cp:lastModifiedBy>José Cavalcante Arnaud</cp:lastModifiedBy>
  <cp:revision>729</cp:revision>
  <dcterms:created xsi:type="dcterms:W3CDTF">2016-06-19T10:59:01Z</dcterms:created>
  <dcterms:modified xsi:type="dcterms:W3CDTF">2018-05-09T00:39:50Z</dcterms:modified>
</cp:coreProperties>
</file>